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  <p:sldMasterId id="2147483677" r:id="rId5"/>
    <p:sldMasterId id="2147483692" r:id="rId6"/>
  </p:sldMasterIdLst>
  <p:notesMasterIdLst>
    <p:notesMasterId r:id="rId22"/>
  </p:notesMasterIdLst>
  <p:sldIdLst>
    <p:sldId id="256" r:id="rId7"/>
    <p:sldId id="321" r:id="rId8"/>
    <p:sldId id="324" r:id="rId9"/>
    <p:sldId id="838" r:id="rId10"/>
    <p:sldId id="839" r:id="rId11"/>
    <p:sldId id="840" r:id="rId12"/>
    <p:sldId id="830" r:id="rId13"/>
    <p:sldId id="317" r:id="rId14"/>
    <p:sldId id="841" r:id="rId15"/>
    <p:sldId id="842" r:id="rId16"/>
    <p:sldId id="319" r:id="rId17"/>
    <p:sldId id="843" r:id="rId18"/>
    <p:sldId id="815" r:id="rId19"/>
    <p:sldId id="817" r:id="rId20"/>
    <p:sldId id="827" r:id="rId21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957DF11-B7E0-2D34-EF3A-03CB7D9204DD}" name="Iskra Pencheva" initials="IP" userId="S::JE36341@ubb.bg::8c33ce2e-3118-464d-bf06-1a7d96ad9424" providerId="AD"/>
  <p188:author id="{780F622C-C582-4871-52CA-37DF6FE53233}" name="Gergana Beleva" initials="GB" userId="S::JF41507@ubb.bg::31acef9f-6f56-4c52-8395-da8f23b70ab6" providerId="AD"/>
  <p188:author id="{862E2754-D008-42E3-98F7-E44EE2C7FCE9}" name="Julien Manchev" initials="JM" userId="S::JE99636@ubb.bg::0a1e5da8-1986-425b-83e8-9e65794ccaed" providerId="AD"/>
  <p188:author id="{E13C1760-0774-583F-0D2A-71164131D71D}" name="Valentina Marinova" initials="VM" userId="S::JE09827@ubb.bg::f414a457-e2b9-4ebd-99a5-2af142f278bb" providerId="AD"/>
  <p188:author id="{BA9BEDC4-48E3-B860-CC4D-B6B1EDF36394}" name="Gergana Dermendzhiyska-Georgieva" initials="GDG" userId="S::JF41065@ubb.bg::706046d1-2603-4a78-b6cc-2b2462e90827" providerId="AD"/>
  <p188:author id="{A24E5CCF-6E12-EED2-F432-6A722D6E3A20}" name="Tereza Grozeva" initials="TG" userId="S::JF27249@ubb.bg::40e4bdf6-367e-487c-bd34-89077df0d46a" providerId="AD"/>
  <p188:author id="{AC4C7DD4-62B3-259E-B77F-4A43A281EC63}" name="Nevena Aladzhova" initials="NA" userId="S::JF40982@ubb.bg::565578f6-05ca-4203-8b75-baf1c653a0f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43" autoAdjust="0"/>
    <p:restoredTop sz="95039" autoAdjust="0"/>
  </p:normalViewPr>
  <p:slideViewPr>
    <p:cSldViewPr snapToGrid="0">
      <p:cViewPr varScale="1">
        <p:scale>
          <a:sx n="105" d="100"/>
          <a:sy n="105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235C56-F94C-4B61-9205-22ED5CBF1605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95CA46AE-6843-4E3D-B68D-425F21237DF8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bg-BG" sz="3600" dirty="0">
              <a:solidFill>
                <a:srgbClr val="002060"/>
              </a:solidFill>
            </a:rPr>
            <a:t>01</a:t>
          </a:r>
          <a:endParaRPr lang="bg-BG" sz="4000" dirty="0">
            <a:solidFill>
              <a:srgbClr val="002060"/>
            </a:solidFill>
          </a:endParaRPr>
        </a:p>
      </dgm:t>
    </dgm:pt>
    <dgm:pt modelId="{A5E860C8-E806-4F5E-A79E-B8694B85ECD7}" type="parTrans" cxnId="{0CBE33FC-CACE-4F6D-AA19-20F92DBD3515}">
      <dgm:prSet/>
      <dgm:spPr/>
      <dgm:t>
        <a:bodyPr/>
        <a:lstStyle/>
        <a:p>
          <a:endParaRPr lang="bg-BG"/>
        </a:p>
      </dgm:t>
    </dgm:pt>
    <dgm:pt modelId="{0B92794D-B70A-4C2B-A0F4-A93B29D62629}" type="sibTrans" cxnId="{0CBE33FC-CACE-4F6D-AA19-20F92DBD3515}">
      <dgm:prSet/>
      <dgm:spPr/>
      <dgm:t>
        <a:bodyPr/>
        <a:lstStyle/>
        <a:p>
          <a:endParaRPr lang="bg-BG"/>
        </a:p>
      </dgm:t>
    </dgm:pt>
    <dgm:pt modelId="{126A2CA7-7DD0-4CC3-B050-29F6AF4A0032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144018" tIns="48006" rIns="48006" bIns="48006" numCol="1" spcCol="1270" anchor="ctr" anchorCtr="0"/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kern="1200" dirty="0">
              <a:solidFill>
                <a:srgbClr val="002060"/>
              </a:solidFill>
              <a:latin typeface="Helvetica"/>
              <a:ea typeface="Helvetica"/>
              <a:cs typeface="Helvetica"/>
            </a:rPr>
            <a:t>02</a:t>
          </a:r>
        </a:p>
      </dgm:t>
    </dgm:pt>
    <dgm:pt modelId="{C86111C1-713C-48F2-8DF8-129FDFB70F0F}" type="parTrans" cxnId="{0E94EF40-CA23-4AE4-9226-A4F1C5AA7FA2}">
      <dgm:prSet/>
      <dgm:spPr/>
      <dgm:t>
        <a:bodyPr/>
        <a:lstStyle/>
        <a:p>
          <a:endParaRPr lang="bg-BG"/>
        </a:p>
      </dgm:t>
    </dgm:pt>
    <dgm:pt modelId="{A04AFCD9-B528-46C9-A56E-377C440D0369}" type="sibTrans" cxnId="{0E94EF40-CA23-4AE4-9226-A4F1C5AA7FA2}">
      <dgm:prSet/>
      <dgm:spPr/>
      <dgm:t>
        <a:bodyPr/>
        <a:lstStyle/>
        <a:p>
          <a:endParaRPr lang="bg-BG"/>
        </a:p>
      </dgm:t>
    </dgm:pt>
    <dgm:pt modelId="{4ED0EFB3-0519-4F46-BBA4-776DEDD48D8C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144018" tIns="48006" rIns="48006" bIns="48006" numCol="1" spcCol="1270" anchor="ctr" anchorCtr="0"/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kern="1200" dirty="0">
              <a:solidFill>
                <a:srgbClr val="002060"/>
              </a:solidFill>
              <a:latin typeface="Helvetica"/>
              <a:ea typeface="Helvetica"/>
              <a:cs typeface="Helvetica"/>
            </a:rPr>
            <a:t>03</a:t>
          </a:r>
        </a:p>
      </dgm:t>
    </dgm:pt>
    <dgm:pt modelId="{76B81EC9-92C0-44F5-BB4D-5C2A81A067FF}" type="parTrans" cxnId="{92F7EC1C-6CE2-427C-8EDE-2739C929924E}">
      <dgm:prSet/>
      <dgm:spPr/>
      <dgm:t>
        <a:bodyPr/>
        <a:lstStyle/>
        <a:p>
          <a:endParaRPr lang="bg-BG"/>
        </a:p>
      </dgm:t>
    </dgm:pt>
    <dgm:pt modelId="{9BF50506-803A-4C6E-96D5-DFFAE507B009}" type="sibTrans" cxnId="{92F7EC1C-6CE2-427C-8EDE-2739C929924E}">
      <dgm:prSet/>
      <dgm:spPr/>
      <dgm:t>
        <a:bodyPr/>
        <a:lstStyle/>
        <a:p>
          <a:endParaRPr lang="bg-BG"/>
        </a:p>
      </dgm:t>
    </dgm:pt>
    <dgm:pt modelId="{F4992692-AA2E-4A21-B010-D2DE6095E6FA}" type="pres">
      <dgm:prSet presAssocID="{11235C56-F94C-4B61-9205-22ED5CBF1605}" presName="Name0" presStyleCnt="0">
        <dgm:presLayoutVars>
          <dgm:dir/>
          <dgm:animLvl val="lvl"/>
          <dgm:resizeHandles val="exact"/>
        </dgm:presLayoutVars>
      </dgm:prSet>
      <dgm:spPr/>
    </dgm:pt>
    <dgm:pt modelId="{09F7C5D3-E7F2-4AF3-8DD9-661B69ADD3E2}" type="pres">
      <dgm:prSet presAssocID="{95CA46AE-6843-4E3D-B68D-425F21237DF8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9B0B859-FF37-424F-93C6-038E24FC1C69}" type="pres">
      <dgm:prSet presAssocID="{0B92794D-B70A-4C2B-A0F4-A93B29D62629}" presName="parTxOnlySpace" presStyleCnt="0"/>
      <dgm:spPr/>
    </dgm:pt>
    <dgm:pt modelId="{65C7C63C-7452-45AD-9926-7EA8C58E6068}" type="pres">
      <dgm:prSet presAssocID="{126A2CA7-7DD0-4CC3-B050-29F6AF4A0032}" presName="parTxOnly" presStyleLbl="node1" presStyleIdx="1" presStyleCnt="3">
        <dgm:presLayoutVars>
          <dgm:chMax val="0"/>
          <dgm:chPref val="0"/>
          <dgm:bulletEnabled val="1"/>
        </dgm:presLayoutVars>
      </dgm:prSet>
      <dgm:spPr>
        <a:xfrm>
          <a:off x="2613421" y="2129102"/>
          <a:ext cx="2901156" cy="1160462"/>
        </a:xfrm>
        <a:prstGeom prst="chevron">
          <a:avLst/>
        </a:prstGeom>
      </dgm:spPr>
    </dgm:pt>
    <dgm:pt modelId="{CF0AC47E-F01F-4DAF-A9A7-897572F9E4F6}" type="pres">
      <dgm:prSet presAssocID="{A04AFCD9-B528-46C9-A56E-377C440D0369}" presName="parTxOnlySpace" presStyleCnt="0"/>
      <dgm:spPr/>
    </dgm:pt>
    <dgm:pt modelId="{EC22392A-901B-42F9-94E5-366F91473A80}" type="pres">
      <dgm:prSet presAssocID="{4ED0EFB3-0519-4F46-BBA4-776DEDD48D8C}" presName="parTxOnly" presStyleLbl="node1" presStyleIdx="2" presStyleCnt="3">
        <dgm:presLayoutVars>
          <dgm:chMax val="0"/>
          <dgm:chPref val="0"/>
          <dgm:bulletEnabled val="1"/>
        </dgm:presLayoutVars>
      </dgm:prSet>
      <dgm:spPr>
        <a:xfrm>
          <a:off x="5224462" y="2129102"/>
          <a:ext cx="2901156" cy="1160462"/>
        </a:xfrm>
        <a:prstGeom prst="chevron">
          <a:avLst/>
        </a:prstGeom>
      </dgm:spPr>
    </dgm:pt>
  </dgm:ptLst>
  <dgm:cxnLst>
    <dgm:cxn modelId="{85AE0C16-5BD6-49BD-B21F-76D5409F96E4}" type="presOf" srcId="{95CA46AE-6843-4E3D-B68D-425F21237DF8}" destId="{09F7C5D3-E7F2-4AF3-8DD9-661B69ADD3E2}" srcOrd="0" destOrd="0" presId="urn:microsoft.com/office/officeart/2005/8/layout/chevron1"/>
    <dgm:cxn modelId="{92F7EC1C-6CE2-427C-8EDE-2739C929924E}" srcId="{11235C56-F94C-4B61-9205-22ED5CBF1605}" destId="{4ED0EFB3-0519-4F46-BBA4-776DEDD48D8C}" srcOrd="2" destOrd="0" parTransId="{76B81EC9-92C0-44F5-BB4D-5C2A81A067FF}" sibTransId="{9BF50506-803A-4C6E-96D5-DFFAE507B009}"/>
    <dgm:cxn modelId="{0E94EF40-CA23-4AE4-9226-A4F1C5AA7FA2}" srcId="{11235C56-F94C-4B61-9205-22ED5CBF1605}" destId="{126A2CA7-7DD0-4CC3-B050-29F6AF4A0032}" srcOrd="1" destOrd="0" parTransId="{C86111C1-713C-48F2-8DF8-129FDFB70F0F}" sibTransId="{A04AFCD9-B528-46C9-A56E-377C440D0369}"/>
    <dgm:cxn modelId="{FAFFC15D-CA9E-469B-B71B-6A5D9A63D8C1}" type="presOf" srcId="{11235C56-F94C-4B61-9205-22ED5CBF1605}" destId="{F4992692-AA2E-4A21-B010-D2DE6095E6FA}" srcOrd="0" destOrd="0" presId="urn:microsoft.com/office/officeart/2005/8/layout/chevron1"/>
    <dgm:cxn modelId="{F09D7C4A-1D8F-4AAD-8052-5D0D28C78329}" type="presOf" srcId="{4ED0EFB3-0519-4F46-BBA4-776DEDD48D8C}" destId="{EC22392A-901B-42F9-94E5-366F91473A80}" srcOrd="0" destOrd="0" presId="urn:microsoft.com/office/officeart/2005/8/layout/chevron1"/>
    <dgm:cxn modelId="{0167EDEF-8085-44EA-B11F-9ECBDC56BCE5}" type="presOf" srcId="{126A2CA7-7DD0-4CC3-B050-29F6AF4A0032}" destId="{65C7C63C-7452-45AD-9926-7EA8C58E6068}" srcOrd="0" destOrd="0" presId="urn:microsoft.com/office/officeart/2005/8/layout/chevron1"/>
    <dgm:cxn modelId="{0CBE33FC-CACE-4F6D-AA19-20F92DBD3515}" srcId="{11235C56-F94C-4B61-9205-22ED5CBF1605}" destId="{95CA46AE-6843-4E3D-B68D-425F21237DF8}" srcOrd="0" destOrd="0" parTransId="{A5E860C8-E806-4F5E-A79E-B8694B85ECD7}" sibTransId="{0B92794D-B70A-4C2B-A0F4-A93B29D62629}"/>
    <dgm:cxn modelId="{7FBBE446-0E87-4765-BEE6-520983CCA6F8}" type="presParOf" srcId="{F4992692-AA2E-4A21-B010-D2DE6095E6FA}" destId="{09F7C5D3-E7F2-4AF3-8DD9-661B69ADD3E2}" srcOrd="0" destOrd="0" presId="urn:microsoft.com/office/officeart/2005/8/layout/chevron1"/>
    <dgm:cxn modelId="{A2D3EFB9-6587-42F0-9D0F-93D9E737FA15}" type="presParOf" srcId="{F4992692-AA2E-4A21-B010-D2DE6095E6FA}" destId="{B9B0B859-FF37-424F-93C6-038E24FC1C69}" srcOrd="1" destOrd="0" presId="urn:microsoft.com/office/officeart/2005/8/layout/chevron1"/>
    <dgm:cxn modelId="{D9C8AA90-36E1-44FA-9C3A-D307315C3D74}" type="presParOf" srcId="{F4992692-AA2E-4A21-B010-D2DE6095E6FA}" destId="{65C7C63C-7452-45AD-9926-7EA8C58E6068}" srcOrd="2" destOrd="0" presId="urn:microsoft.com/office/officeart/2005/8/layout/chevron1"/>
    <dgm:cxn modelId="{8752FA9B-12E6-40F5-BC45-61B812DC3F37}" type="presParOf" srcId="{F4992692-AA2E-4A21-B010-D2DE6095E6FA}" destId="{CF0AC47E-F01F-4DAF-A9A7-897572F9E4F6}" srcOrd="3" destOrd="0" presId="urn:microsoft.com/office/officeart/2005/8/layout/chevron1"/>
    <dgm:cxn modelId="{C3F1968B-62B5-4B87-9E0D-ED816FB66C72}" type="presParOf" srcId="{F4992692-AA2E-4A21-B010-D2DE6095E6FA}" destId="{EC22392A-901B-42F9-94E5-366F91473A80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235C56-F94C-4B61-9205-22ED5CBF1605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95CA46AE-6843-4E3D-B68D-425F21237DF8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bg-BG" sz="3600" dirty="0">
              <a:solidFill>
                <a:srgbClr val="002060"/>
              </a:solidFill>
            </a:rPr>
            <a:t>04</a:t>
          </a:r>
          <a:endParaRPr lang="bg-BG" sz="4000" dirty="0">
            <a:solidFill>
              <a:srgbClr val="002060"/>
            </a:solidFill>
          </a:endParaRPr>
        </a:p>
      </dgm:t>
    </dgm:pt>
    <dgm:pt modelId="{A5E860C8-E806-4F5E-A79E-B8694B85ECD7}" type="parTrans" cxnId="{0CBE33FC-CACE-4F6D-AA19-20F92DBD3515}">
      <dgm:prSet/>
      <dgm:spPr/>
      <dgm:t>
        <a:bodyPr/>
        <a:lstStyle/>
        <a:p>
          <a:endParaRPr lang="bg-BG"/>
        </a:p>
      </dgm:t>
    </dgm:pt>
    <dgm:pt modelId="{0B92794D-B70A-4C2B-A0F4-A93B29D62629}" type="sibTrans" cxnId="{0CBE33FC-CACE-4F6D-AA19-20F92DBD3515}">
      <dgm:prSet/>
      <dgm:spPr/>
      <dgm:t>
        <a:bodyPr/>
        <a:lstStyle/>
        <a:p>
          <a:endParaRPr lang="bg-BG"/>
        </a:p>
      </dgm:t>
    </dgm:pt>
    <dgm:pt modelId="{126A2CA7-7DD0-4CC3-B050-29F6AF4A0032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144018" tIns="48006" rIns="48006" bIns="48006" numCol="1" spcCol="1270" anchor="ctr" anchorCtr="0"/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kern="1200" dirty="0">
              <a:solidFill>
                <a:srgbClr val="002060"/>
              </a:solidFill>
              <a:latin typeface="Helvetica"/>
              <a:ea typeface="Helvetica"/>
              <a:cs typeface="Helvetica"/>
            </a:rPr>
            <a:t>05</a:t>
          </a:r>
        </a:p>
      </dgm:t>
    </dgm:pt>
    <dgm:pt modelId="{C86111C1-713C-48F2-8DF8-129FDFB70F0F}" type="parTrans" cxnId="{0E94EF40-CA23-4AE4-9226-A4F1C5AA7FA2}">
      <dgm:prSet/>
      <dgm:spPr/>
      <dgm:t>
        <a:bodyPr/>
        <a:lstStyle/>
        <a:p>
          <a:endParaRPr lang="bg-BG"/>
        </a:p>
      </dgm:t>
    </dgm:pt>
    <dgm:pt modelId="{A04AFCD9-B528-46C9-A56E-377C440D0369}" type="sibTrans" cxnId="{0E94EF40-CA23-4AE4-9226-A4F1C5AA7FA2}">
      <dgm:prSet/>
      <dgm:spPr/>
      <dgm:t>
        <a:bodyPr/>
        <a:lstStyle/>
        <a:p>
          <a:endParaRPr lang="bg-BG"/>
        </a:p>
      </dgm:t>
    </dgm:pt>
    <dgm:pt modelId="{4ED0EFB3-0519-4F46-BBA4-776DEDD48D8C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144018" tIns="48006" rIns="48006" bIns="48006" numCol="1" spcCol="1270" anchor="ctr" anchorCtr="0"/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kern="1200" dirty="0">
              <a:solidFill>
                <a:srgbClr val="002060"/>
              </a:solidFill>
              <a:latin typeface="Helvetica"/>
              <a:ea typeface="Helvetica"/>
              <a:cs typeface="Helvetica"/>
            </a:rPr>
            <a:t>06</a:t>
          </a:r>
        </a:p>
      </dgm:t>
    </dgm:pt>
    <dgm:pt modelId="{76B81EC9-92C0-44F5-BB4D-5C2A81A067FF}" type="parTrans" cxnId="{92F7EC1C-6CE2-427C-8EDE-2739C929924E}">
      <dgm:prSet/>
      <dgm:spPr/>
      <dgm:t>
        <a:bodyPr/>
        <a:lstStyle/>
        <a:p>
          <a:endParaRPr lang="bg-BG"/>
        </a:p>
      </dgm:t>
    </dgm:pt>
    <dgm:pt modelId="{9BF50506-803A-4C6E-96D5-DFFAE507B009}" type="sibTrans" cxnId="{92F7EC1C-6CE2-427C-8EDE-2739C929924E}">
      <dgm:prSet/>
      <dgm:spPr/>
      <dgm:t>
        <a:bodyPr/>
        <a:lstStyle/>
        <a:p>
          <a:endParaRPr lang="bg-BG"/>
        </a:p>
      </dgm:t>
    </dgm:pt>
    <dgm:pt modelId="{F4992692-AA2E-4A21-B010-D2DE6095E6FA}" type="pres">
      <dgm:prSet presAssocID="{11235C56-F94C-4B61-9205-22ED5CBF1605}" presName="Name0" presStyleCnt="0">
        <dgm:presLayoutVars>
          <dgm:dir/>
          <dgm:animLvl val="lvl"/>
          <dgm:resizeHandles val="exact"/>
        </dgm:presLayoutVars>
      </dgm:prSet>
      <dgm:spPr/>
    </dgm:pt>
    <dgm:pt modelId="{09F7C5D3-E7F2-4AF3-8DD9-661B69ADD3E2}" type="pres">
      <dgm:prSet presAssocID="{95CA46AE-6843-4E3D-B68D-425F21237DF8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9B0B859-FF37-424F-93C6-038E24FC1C69}" type="pres">
      <dgm:prSet presAssocID="{0B92794D-B70A-4C2B-A0F4-A93B29D62629}" presName="parTxOnlySpace" presStyleCnt="0"/>
      <dgm:spPr/>
    </dgm:pt>
    <dgm:pt modelId="{65C7C63C-7452-45AD-9926-7EA8C58E6068}" type="pres">
      <dgm:prSet presAssocID="{126A2CA7-7DD0-4CC3-B050-29F6AF4A0032}" presName="parTxOnly" presStyleLbl="node1" presStyleIdx="1" presStyleCnt="3" custLinFactNeighborX="10745" custLinFactNeighborY="4953">
        <dgm:presLayoutVars>
          <dgm:chMax val="0"/>
          <dgm:chPref val="0"/>
          <dgm:bulletEnabled val="1"/>
        </dgm:presLayoutVars>
      </dgm:prSet>
      <dgm:spPr>
        <a:xfrm>
          <a:off x="2613421" y="2129102"/>
          <a:ext cx="2901156" cy="1160462"/>
        </a:xfrm>
        <a:prstGeom prst="chevron">
          <a:avLst/>
        </a:prstGeom>
      </dgm:spPr>
    </dgm:pt>
    <dgm:pt modelId="{CF0AC47E-F01F-4DAF-A9A7-897572F9E4F6}" type="pres">
      <dgm:prSet presAssocID="{A04AFCD9-B528-46C9-A56E-377C440D0369}" presName="parTxOnlySpace" presStyleCnt="0"/>
      <dgm:spPr/>
    </dgm:pt>
    <dgm:pt modelId="{EC22392A-901B-42F9-94E5-366F91473A80}" type="pres">
      <dgm:prSet presAssocID="{4ED0EFB3-0519-4F46-BBA4-776DEDD48D8C}" presName="parTxOnly" presStyleLbl="node1" presStyleIdx="2" presStyleCnt="3">
        <dgm:presLayoutVars>
          <dgm:chMax val="0"/>
          <dgm:chPref val="0"/>
          <dgm:bulletEnabled val="1"/>
        </dgm:presLayoutVars>
      </dgm:prSet>
      <dgm:spPr>
        <a:xfrm>
          <a:off x="5224462" y="2129102"/>
          <a:ext cx="2901156" cy="1160462"/>
        </a:xfrm>
        <a:prstGeom prst="chevron">
          <a:avLst/>
        </a:prstGeom>
      </dgm:spPr>
    </dgm:pt>
  </dgm:ptLst>
  <dgm:cxnLst>
    <dgm:cxn modelId="{85AE0C16-5BD6-49BD-B21F-76D5409F96E4}" type="presOf" srcId="{95CA46AE-6843-4E3D-B68D-425F21237DF8}" destId="{09F7C5D3-E7F2-4AF3-8DD9-661B69ADD3E2}" srcOrd="0" destOrd="0" presId="urn:microsoft.com/office/officeart/2005/8/layout/chevron1"/>
    <dgm:cxn modelId="{92F7EC1C-6CE2-427C-8EDE-2739C929924E}" srcId="{11235C56-F94C-4B61-9205-22ED5CBF1605}" destId="{4ED0EFB3-0519-4F46-BBA4-776DEDD48D8C}" srcOrd="2" destOrd="0" parTransId="{76B81EC9-92C0-44F5-BB4D-5C2A81A067FF}" sibTransId="{9BF50506-803A-4C6E-96D5-DFFAE507B009}"/>
    <dgm:cxn modelId="{0E94EF40-CA23-4AE4-9226-A4F1C5AA7FA2}" srcId="{11235C56-F94C-4B61-9205-22ED5CBF1605}" destId="{126A2CA7-7DD0-4CC3-B050-29F6AF4A0032}" srcOrd="1" destOrd="0" parTransId="{C86111C1-713C-48F2-8DF8-129FDFB70F0F}" sibTransId="{A04AFCD9-B528-46C9-A56E-377C440D0369}"/>
    <dgm:cxn modelId="{FAFFC15D-CA9E-469B-B71B-6A5D9A63D8C1}" type="presOf" srcId="{11235C56-F94C-4B61-9205-22ED5CBF1605}" destId="{F4992692-AA2E-4A21-B010-D2DE6095E6FA}" srcOrd="0" destOrd="0" presId="urn:microsoft.com/office/officeart/2005/8/layout/chevron1"/>
    <dgm:cxn modelId="{F09D7C4A-1D8F-4AAD-8052-5D0D28C78329}" type="presOf" srcId="{4ED0EFB3-0519-4F46-BBA4-776DEDD48D8C}" destId="{EC22392A-901B-42F9-94E5-366F91473A80}" srcOrd="0" destOrd="0" presId="urn:microsoft.com/office/officeart/2005/8/layout/chevron1"/>
    <dgm:cxn modelId="{0167EDEF-8085-44EA-B11F-9ECBDC56BCE5}" type="presOf" srcId="{126A2CA7-7DD0-4CC3-B050-29F6AF4A0032}" destId="{65C7C63C-7452-45AD-9926-7EA8C58E6068}" srcOrd="0" destOrd="0" presId="urn:microsoft.com/office/officeart/2005/8/layout/chevron1"/>
    <dgm:cxn modelId="{0CBE33FC-CACE-4F6D-AA19-20F92DBD3515}" srcId="{11235C56-F94C-4B61-9205-22ED5CBF1605}" destId="{95CA46AE-6843-4E3D-B68D-425F21237DF8}" srcOrd="0" destOrd="0" parTransId="{A5E860C8-E806-4F5E-A79E-B8694B85ECD7}" sibTransId="{0B92794D-B70A-4C2B-A0F4-A93B29D62629}"/>
    <dgm:cxn modelId="{7FBBE446-0E87-4765-BEE6-520983CCA6F8}" type="presParOf" srcId="{F4992692-AA2E-4A21-B010-D2DE6095E6FA}" destId="{09F7C5D3-E7F2-4AF3-8DD9-661B69ADD3E2}" srcOrd="0" destOrd="0" presId="urn:microsoft.com/office/officeart/2005/8/layout/chevron1"/>
    <dgm:cxn modelId="{A2D3EFB9-6587-42F0-9D0F-93D9E737FA15}" type="presParOf" srcId="{F4992692-AA2E-4A21-B010-D2DE6095E6FA}" destId="{B9B0B859-FF37-424F-93C6-038E24FC1C69}" srcOrd="1" destOrd="0" presId="urn:microsoft.com/office/officeart/2005/8/layout/chevron1"/>
    <dgm:cxn modelId="{D9C8AA90-36E1-44FA-9C3A-D307315C3D74}" type="presParOf" srcId="{F4992692-AA2E-4A21-B010-D2DE6095E6FA}" destId="{65C7C63C-7452-45AD-9926-7EA8C58E6068}" srcOrd="2" destOrd="0" presId="urn:microsoft.com/office/officeart/2005/8/layout/chevron1"/>
    <dgm:cxn modelId="{8752FA9B-12E6-40F5-BC45-61B812DC3F37}" type="presParOf" srcId="{F4992692-AA2E-4A21-B010-D2DE6095E6FA}" destId="{CF0AC47E-F01F-4DAF-A9A7-897572F9E4F6}" srcOrd="3" destOrd="0" presId="urn:microsoft.com/office/officeart/2005/8/layout/chevron1"/>
    <dgm:cxn modelId="{C3F1968B-62B5-4B87-9E0D-ED816FB66C72}" type="presParOf" srcId="{F4992692-AA2E-4A21-B010-D2DE6095E6FA}" destId="{EC22392A-901B-42F9-94E5-366F91473A80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235C56-F94C-4B61-9205-22ED5CBF1605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95CA46AE-6843-4E3D-B68D-425F21237DF8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bg-BG" sz="3600" dirty="0">
              <a:solidFill>
                <a:srgbClr val="002060"/>
              </a:solidFill>
            </a:rPr>
            <a:t>01</a:t>
          </a:r>
          <a:endParaRPr lang="bg-BG" sz="4000" dirty="0">
            <a:solidFill>
              <a:srgbClr val="002060"/>
            </a:solidFill>
          </a:endParaRPr>
        </a:p>
      </dgm:t>
    </dgm:pt>
    <dgm:pt modelId="{A5E860C8-E806-4F5E-A79E-B8694B85ECD7}" type="parTrans" cxnId="{0CBE33FC-CACE-4F6D-AA19-20F92DBD3515}">
      <dgm:prSet/>
      <dgm:spPr/>
      <dgm:t>
        <a:bodyPr/>
        <a:lstStyle/>
        <a:p>
          <a:endParaRPr lang="bg-BG"/>
        </a:p>
      </dgm:t>
    </dgm:pt>
    <dgm:pt modelId="{0B92794D-B70A-4C2B-A0F4-A93B29D62629}" type="sibTrans" cxnId="{0CBE33FC-CACE-4F6D-AA19-20F92DBD3515}">
      <dgm:prSet/>
      <dgm:spPr/>
      <dgm:t>
        <a:bodyPr/>
        <a:lstStyle/>
        <a:p>
          <a:endParaRPr lang="bg-BG"/>
        </a:p>
      </dgm:t>
    </dgm:pt>
    <dgm:pt modelId="{126A2CA7-7DD0-4CC3-B050-29F6AF4A0032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144018" tIns="48006" rIns="48006" bIns="48006" numCol="1" spcCol="1270" anchor="ctr" anchorCtr="0"/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kern="1200" dirty="0">
              <a:solidFill>
                <a:srgbClr val="002060"/>
              </a:solidFill>
              <a:latin typeface="Helvetica"/>
              <a:ea typeface="Helvetica"/>
              <a:cs typeface="Helvetica"/>
            </a:rPr>
            <a:t>02</a:t>
          </a:r>
        </a:p>
      </dgm:t>
    </dgm:pt>
    <dgm:pt modelId="{C86111C1-713C-48F2-8DF8-129FDFB70F0F}" type="parTrans" cxnId="{0E94EF40-CA23-4AE4-9226-A4F1C5AA7FA2}">
      <dgm:prSet/>
      <dgm:spPr/>
      <dgm:t>
        <a:bodyPr/>
        <a:lstStyle/>
        <a:p>
          <a:endParaRPr lang="bg-BG"/>
        </a:p>
      </dgm:t>
    </dgm:pt>
    <dgm:pt modelId="{A04AFCD9-B528-46C9-A56E-377C440D0369}" type="sibTrans" cxnId="{0E94EF40-CA23-4AE4-9226-A4F1C5AA7FA2}">
      <dgm:prSet/>
      <dgm:spPr/>
      <dgm:t>
        <a:bodyPr/>
        <a:lstStyle/>
        <a:p>
          <a:endParaRPr lang="bg-BG"/>
        </a:p>
      </dgm:t>
    </dgm:pt>
    <dgm:pt modelId="{4ED0EFB3-0519-4F46-BBA4-776DEDD48D8C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144018" tIns="48006" rIns="48006" bIns="48006" numCol="1" spcCol="1270" anchor="ctr" anchorCtr="0"/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kern="1200" dirty="0">
              <a:solidFill>
                <a:srgbClr val="002060"/>
              </a:solidFill>
              <a:latin typeface="Helvetica"/>
              <a:ea typeface="Helvetica"/>
              <a:cs typeface="Helvetica"/>
            </a:rPr>
            <a:t>03</a:t>
          </a:r>
        </a:p>
      </dgm:t>
    </dgm:pt>
    <dgm:pt modelId="{76B81EC9-92C0-44F5-BB4D-5C2A81A067FF}" type="parTrans" cxnId="{92F7EC1C-6CE2-427C-8EDE-2739C929924E}">
      <dgm:prSet/>
      <dgm:spPr/>
      <dgm:t>
        <a:bodyPr/>
        <a:lstStyle/>
        <a:p>
          <a:endParaRPr lang="bg-BG"/>
        </a:p>
      </dgm:t>
    </dgm:pt>
    <dgm:pt modelId="{9BF50506-803A-4C6E-96D5-DFFAE507B009}" type="sibTrans" cxnId="{92F7EC1C-6CE2-427C-8EDE-2739C929924E}">
      <dgm:prSet/>
      <dgm:spPr/>
      <dgm:t>
        <a:bodyPr/>
        <a:lstStyle/>
        <a:p>
          <a:endParaRPr lang="bg-BG"/>
        </a:p>
      </dgm:t>
    </dgm:pt>
    <dgm:pt modelId="{F4992692-AA2E-4A21-B010-D2DE6095E6FA}" type="pres">
      <dgm:prSet presAssocID="{11235C56-F94C-4B61-9205-22ED5CBF1605}" presName="Name0" presStyleCnt="0">
        <dgm:presLayoutVars>
          <dgm:dir/>
          <dgm:animLvl val="lvl"/>
          <dgm:resizeHandles val="exact"/>
        </dgm:presLayoutVars>
      </dgm:prSet>
      <dgm:spPr/>
    </dgm:pt>
    <dgm:pt modelId="{09F7C5D3-E7F2-4AF3-8DD9-661B69ADD3E2}" type="pres">
      <dgm:prSet presAssocID="{95CA46AE-6843-4E3D-B68D-425F21237DF8}" presName="parTxOnly" presStyleLbl="node1" presStyleIdx="0" presStyleCnt="3" custLinFactNeighborX="-13556" custLinFactNeighborY="-16098">
        <dgm:presLayoutVars>
          <dgm:chMax val="0"/>
          <dgm:chPref val="0"/>
          <dgm:bulletEnabled val="1"/>
        </dgm:presLayoutVars>
      </dgm:prSet>
      <dgm:spPr/>
    </dgm:pt>
    <dgm:pt modelId="{B9B0B859-FF37-424F-93C6-038E24FC1C69}" type="pres">
      <dgm:prSet presAssocID="{0B92794D-B70A-4C2B-A0F4-A93B29D62629}" presName="parTxOnlySpace" presStyleCnt="0"/>
      <dgm:spPr/>
    </dgm:pt>
    <dgm:pt modelId="{65C7C63C-7452-45AD-9926-7EA8C58E6068}" type="pres">
      <dgm:prSet presAssocID="{126A2CA7-7DD0-4CC3-B050-29F6AF4A0032}" presName="parTxOnly" presStyleLbl="node1" presStyleIdx="1" presStyleCnt="3" custLinFactNeighborY="-14403">
        <dgm:presLayoutVars>
          <dgm:chMax val="0"/>
          <dgm:chPref val="0"/>
          <dgm:bulletEnabled val="1"/>
        </dgm:presLayoutVars>
      </dgm:prSet>
      <dgm:spPr>
        <a:xfrm>
          <a:off x="2613421" y="2129102"/>
          <a:ext cx="2901156" cy="1160462"/>
        </a:xfrm>
        <a:prstGeom prst="chevron">
          <a:avLst/>
        </a:prstGeom>
      </dgm:spPr>
    </dgm:pt>
    <dgm:pt modelId="{CF0AC47E-F01F-4DAF-A9A7-897572F9E4F6}" type="pres">
      <dgm:prSet presAssocID="{A04AFCD9-B528-46C9-A56E-377C440D0369}" presName="parTxOnlySpace" presStyleCnt="0"/>
      <dgm:spPr/>
    </dgm:pt>
    <dgm:pt modelId="{EC22392A-901B-42F9-94E5-366F91473A80}" type="pres">
      <dgm:prSet presAssocID="{4ED0EFB3-0519-4F46-BBA4-776DEDD48D8C}" presName="parTxOnly" presStyleLbl="node1" presStyleIdx="2" presStyleCnt="3" custLinFactNeighborX="4210" custLinFactNeighborY="-15250">
        <dgm:presLayoutVars>
          <dgm:chMax val="0"/>
          <dgm:chPref val="0"/>
          <dgm:bulletEnabled val="1"/>
        </dgm:presLayoutVars>
      </dgm:prSet>
      <dgm:spPr>
        <a:xfrm>
          <a:off x="5224462" y="2129102"/>
          <a:ext cx="2901156" cy="1160462"/>
        </a:xfrm>
        <a:prstGeom prst="chevron">
          <a:avLst/>
        </a:prstGeom>
      </dgm:spPr>
    </dgm:pt>
  </dgm:ptLst>
  <dgm:cxnLst>
    <dgm:cxn modelId="{85AE0C16-5BD6-49BD-B21F-76D5409F96E4}" type="presOf" srcId="{95CA46AE-6843-4E3D-B68D-425F21237DF8}" destId="{09F7C5D3-E7F2-4AF3-8DD9-661B69ADD3E2}" srcOrd="0" destOrd="0" presId="urn:microsoft.com/office/officeart/2005/8/layout/chevron1"/>
    <dgm:cxn modelId="{92F7EC1C-6CE2-427C-8EDE-2739C929924E}" srcId="{11235C56-F94C-4B61-9205-22ED5CBF1605}" destId="{4ED0EFB3-0519-4F46-BBA4-776DEDD48D8C}" srcOrd="2" destOrd="0" parTransId="{76B81EC9-92C0-44F5-BB4D-5C2A81A067FF}" sibTransId="{9BF50506-803A-4C6E-96D5-DFFAE507B009}"/>
    <dgm:cxn modelId="{0E94EF40-CA23-4AE4-9226-A4F1C5AA7FA2}" srcId="{11235C56-F94C-4B61-9205-22ED5CBF1605}" destId="{126A2CA7-7DD0-4CC3-B050-29F6AF4A0032}" srcOrd="1" destOrd="0" parTransId="{C86111C1-713C-48F2-8DF8-129FDFB70F0F}" sibTransId="{A04AFCD9-B528-46C9-A56E-377C440D0369}"/>
    <dgm:cxn modelId="{FAFFC15D-CA9E-469B-B71B-6A5D9A63D8C1}" type="presOf" srcId="{11235C56-F94C-4B61-9205-22ED5CBF1605}" destId="{F4992692-AA2E-4A21-B010-D2DE6095E6FA}" srcOrd="0" destOrd="0" presId="urn:microsoft.com/office/officeart/2005/8/layout/chevron1"/>
    <dgm:cxn modelId="{F09D7C4A-1D8F-4AAD-8052-5D0D28C78329}" type="presOf" srcId="{4ED0EFB3-0519-4F46-BBA4-776DEDD48D8C}" destId="{EC22392A-901B-42F9-94E5-366F91473A80}" srcOrd="0" destOrd="0" presId="urn:microsoft.com/office/officeart/2005/8/layout/chevron1"/>
    <dgm:cxn modelId="{0167EDEF-8085-44EA-B11F-9ECBDC56BCE5}" type="presOf" srcId="{126A2CA7-7DD0-4CC3-B050-29F6AF4A0032}" destId="{65C7C63C-7452-45AD-9926-7EA8C58E6068}" srcOrd="0" destOrd="0" presId="urn:microsoft.com/office/officeart/2005/8/layout/chevron1"/>
    <dgm:cxn modelId="{0CBE33FC-CACE-4F6D-AA19-20F92DBD3515}" srcId="{11235C56-F94C-4B61-9205-22ED5CBF1605}" destId="{95CA46AE-6843-4E3D-B68D-425F21237DF8}" srcOrd="0" destOrd="0" parTransId="{A5E860C8-E806-4F5E-A79E-B8694B85ECD7}" sibTransId="{0B92794D-B70A-4C2B-A0F4-A93B29D62629}"/>
    <dgm:cxn modelId="{7FBBE446-0E87-4765-BEE6-520983CCA6F8}" type="presParOf" srcId="{F4992692-AA2E-4A21-B010-D2DE6095E6FA}" destId="{09F7C5D3-E7F2-4AF3-8DD9-661B69ADD3E2}" srcOrd="0" destOrd="0" presId="urn:microsoft.com/office/officeart/2005/8/layout/chevron1"/>
    <dgm:cxn modelId="{A2D3EFB9-6587-42F0-9D0F-93D9E737FA15}" type="presParOf" srcId="{F4992692-AA2E-4A21-B010-D2DE6095E6FA}" destId="{B9B0B859-FF37-424F-93C6-038E24FC1C69}" srcOrd="1" destOrd="0" presId="urn:microsoft.com/office/officeart/2005/8/layout/chevron1"/>
    <dgm:cxn modelId="{D9C8AA90-36E1-44FA-9C3A-D307315C3D74}" type="presParOf" srcId="{F4992692-AA2E-4A21-B010-D2DE6095E6FA}" destId="{65C7C63C-7452-45AD-9926-7EA8C58E6068}" srcOrd="2" destOrd="0" presId="urn:microsoft.com/office/officeart/2005/8/layout/chevron1"/>
    <dgm:cxn modelId="{8752FA9B-12E6-40F5-BC45-61B812DC3F37}" type="presParOf" srcId="{F4992692-AA2E-4A21-B010-D2DE6095E6FA}" destId="{CF0AC47E-F01F-4DAF-A9A7-897572F9E4F6}" srcOrd="3" destOrd="0" presId="urn:microsoft.com/office/officeart/2005/8/layout/chevron1"/>
    <dgm:cxn modelId="{C3F1968B-62B5-4B87-9E0D-ED816FB66C72}" type="presParOf" srcId="{F4992692-AA2E-4A21-B010-D2DE6095E6FA}" destId="{EC22392A-901B-42F9-94E5-366F91473A80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7C5D3-E7F2-4AF3-8DD9-661B69ADD3E2}">
      <dsp:nvSpPr>
        <dsp:cNvPr id="0" name=""/>
        <dsp:cNvSpPr/>
      </dsp:nvSpPr>
      <dsp:spPr>
        <a:xfrm>
          <a:off x="2381" y="842168"/>
          <a:ext cx="2901156" cy="1160462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kern="1200" dirty="0">
              <a:solidFill>
                <a:srgbClr val="002060"/>
              </a:solidFill>
            </a:rPr>
            <a:t>01</a:t>
          </a:r>
          <a:endParaRPr lang="bg-BG" sz="4000" kern="1200" dirty="0">
            <a:solidFill>
              <a:srgbClr val="002060"/>
            </a:solidFill>
          </a:endParaRPr>
        </a:p>
      </dsp:txBody>
      <dsp:txXfrm>
        <a:off x="582612" y="842168"/>
        <a:ext cx="1740694" cy="1160462"/>
      </dsp:txXfrm>
    </dsp:sp>
    <dsp:sp modelId="{65C7C63C-7452-45AD-9926-7EA8C58E6068}">
      <dsp:nvSpPr>
        <dsp:cNvPr id="0" name=""/>
        <dsp:cNvSpPr/>
      </dsp:nvSpPr>
      <dsp:spPr>
        <a:xfrm>
          <a:off x="2613421" y="842168"/>
          <a:ext cx="2901156" cy="1160462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kern="1200" dirty="0">
              <a:solidFill>
                <a:srgbClr val="002060"/>
              </a:solidFill>
              <a:latin typeface="Helvetica"/>
              <a:ea typeface="Helvetica"/>
              <a:cs typeface="Helvetica"/>
            </a:rPr>
            <a:t>02</a:t>
          </a:r>
        </a:p>
      </dsp:txBody>
      <dsp:txXfrm>
        <a:off x="3193652" y="842168"/>
        <a:ext cx="1740694" cy="1160462"/>
      </dsp:txXfrm>
    </dsp:sp>
    <dsp:sp modelId="{EC22392A-901B-42F9-94E5-366F91473A80}">
      <dsp:nvSpPr>
        <dsp:cNvPr id="0" name=""/>
        <dsp:cNvSpPr/>
      </dsp:nvSpPr>
      <dsp:spPr>
        <a:xfrm>
          <a:off x="5224462" y="842168"/>
          <a:ext cx="2901156" cy="1160462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kern="1200" dirty="0">
              <a:solidFill>
                <a:srgbClr val="002060"/>
              </a:solidFill>
              <a:latin typeface="Helvetica"/>
              <a:ea typeface="Helvetica"/>
              <a:cs typeface="Helvetica"/>
            </a:rPr>
            <a:t>03</a:t>
          </a:r>
        </a:p>
      </dsp:txBody>
      <dsp:txXfrm>
        <a:off x="5804693" y="842168"/>
        <a:ext cx="1740694" cy="11604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7C5D3-E7F2-4AF3-8DD9-661B69ADD3E2}">
      <dsp:nvSpPr>
        <dsp:cNvPr id="0" name=""/>
        <dsp:cNvSpPr/>
      </dsp:nvSpPr>
      <dsp:spPr>
        <a:xfrm>
          <a:off x="2381" y="842168"/>
          <a:ext cx="2901156" cy="1160462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kern="1200" dirty="0">
              <a:solidFill>
                <a:srgbClr val="002060"/>
              </a:solidFill>
            </a:rPr>
            <a:t>04</a:t>
          </a:r>
          <a:endParaRPr lang="bg-BG" sz="4000" kern="1200" dirty="0">
            <a:solidFill>
              <a:srgbClr val="002060"/>
            </a:solidFill>
          </a:endParaRPr>
        </a:p>
      </dsp:txBody>
      <dsp:txXfrm>
        <a:off x="582612" y="842168"/>
        <a:ext cx="1740694" cy="1160462"/>
      </dsp:txXfrm>
    </dsp:sp>
    <dsp:sp modelId="{65C7C63C-7452-45AD-9926-7EA8C58E6068}">
      <dsp:nvSpPr>
        <dsp:cNvPr id="0" name=""/>
        <dsp:cNvSpPr/>
      </dsp:nvSpPr>
      <dsp:spPr>
        <a:xfrm>
          <a:off x="2644594" y="899646"/>
          <a:ext cx="2901156" cy="1160462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kern="1200" dirty="0">
              <a:solidFill>
                <a:srgbClr val="002060"/>
              </a:solidFill>
              <a:latin typeface="Helvetica"/>
              <a:ea typeface="Helvetica"/>
              <a:cs typeface="Helvetica"/>
            </a:rPr>
            <a:t>05</a:t>
          </a:r>
        </a:p>
      </dsp:txBody>
      <dsp:txXfrm>
        <a:off x="3224825" y="899646"/>
        <a:ext cx="1740694" cy="1160462"/>
      </dsp:txXfrm>
    </dsp:sp>
    <dsp:sp modelId="{EC22392A-901B-42F9-94E5-366F91473A80}">
      <dsp:nvSpPr>
        <dsp:cNvPr id="0" name=""/>
        <dsp:cNvSpPr/>
      </dsp:nvSpPr>
      <dsp:spPr>
        <a:xfrm>
          <a:off x="5224462" y="842168"/>
          <a:ext cx="2901156" cy="1160462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kern="1200" dirty="0">
              <a:solidFill>
                <a:srgbClr val="002060"/>
              </a:solidFill>
              <a:latin typeface="Helvetica"/>
              <a:ea typeface="Helvetica"/>
              <a:cs typeface="Helvetica"/>
            </a:rPr>
            <a:t>06</a:t>
          </a:r>
        </a:p>
      </dsp:txBody>
      <dsp:txXfrm>
        <a:off x="5804693" y="842168"/>
        <a:ext cx="1740694" cy="11604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7C5D3-E7F2-4AF3-8DD9-661B69ADD3E2}">
      <dsp:nvSpPr>
        <dsp:cNvPr id="0" name=""/>
        <dsp:cNvSpPr/>
      </dsp:nvSpPr>
      <dsp:spPr>
        <a:xfrm>
          <a:off x="0" y="654853"/>
          <a:ext cx="2901234" cy="1160493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kern="1200" dirty="0">
              <a:solidFill>
                <a:srgbClr val="002060"/>
              </a:solidFill>
            </a:rPr>
            <a:t>01</a:t>
          </a:r>
          <a:endParaRPr lang="bg-BG" sz="4000" kern="1200" dirty="0">
            <a:solidFill>
              <a:srgbClr val="002060"/>
            </a:solidFill>
          </a:endParaRPr>
        </a:p>
      </dsp:txBody>
      <dsp:txXfrm>
        <a:off x="580247" y="654853"/>
        <a:ext cx="1740741" cy="1160493"/>
      </dsp:txXfrm>
    </dsp:sp>
    <dsp:sp modelId="{65C7C63C-7452-45AD-9926-7EA8C58E6068}">
      <dsp:nvSpPr>
        <dsp:cNvPr id="0" name=""/>
        <dsp:cNvSpPr/>
      </dsp:nvSpPr>
      <dsp:spPr>
        <a:xfrm>
          <a:off x="2613492" y="674524"/>
          <a:ext cx="2901234" cy="1160493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kern="1200" dirty="0">
              <a:solidFill>
                <a:srgbClr val="002060"/>
              </a:solidFill>
              <a:latin typeface="Helvetica"/>
              <a:ea typeface="Helvetica"/>
              <a:cs typeface="Helvetica"/>
            </a:rPr>
            <a:t>02</a:t>
          </a:r>
        </a:p>
      </dsp:txBody>
      <dsp:txXfrm>
        <a:off x="3193739" y="674524"/>
        <a:ext cx="1740741" cy="1160493"/>
      </dsp:txXfrm>
    </dsp:sp>
    <dsp:sp modelId="{EC22392A-901B-42F9-94E5-366F91473A80}">
      <dsp:nvSpPr>
        <dsp:cNvPr id="0" name=""/>
        <dsp:cNvSpPr/>
      </dsp:nvSpPr>
      <dsp:spPr>
        <a:xfrm>
          <a:off x="5226985" y="664694"/>
          <a:ext cx="2901234" cy="1160493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kern="1200" dirty="0">
              <a:solidFill>
                <a:srgbClr val="002060"/>
              </a:solidFill>
              <a:latin typeface="Helvetica"/>
              <a:ea typeface="Helvetica"/>
              <a:cs typeface="Helvetica"/>
            </a:rPr>
            <a:t>03</a:t>
          </a:r>
        </a:p>
      </dsp:txBody>
      <dsp:txXfrm>
        <a:off x="5807232" y="664694"/>
        <a:ext cx="1740741" cy="11604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78DED5-712E-4540-B822-AB6361E1B198}" type="datetimeFigureOut">
              <a:rPr lang="bg-BG" smtClean="0"/>
              <a:t>21.8.2026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754F63-6D17-43D4-9706-3B281646F89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12892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48ACF-405A-3742-AD02-F1F8BBEDD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FE5062-0262-6FBD-3CED-3EAC4FCF42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782A73-ECEF-6A7E-A0B5-EE2BDFD9EB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26D73F-8C95-7DD7-BACD-5E0E6BEDCF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54F63-6D17-43D4-9706-3B281646F89F}" type="slidenum">
              <a:rPr kumimoji="0" lang="bg-B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bg-B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757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48ACF-405A-3742-AD02-F1F8BBEDD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FE5062-0262-6FBD-3CED-3EAC4FCF42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782A73-ECEF-6A7E-A0B5-EE2BDFD9EB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26D73F-8C95-7DD7-BACD-5E0E6BEDCF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54F63-6D17-43D4-9706-3B281646F89F}" type="slidenum">
              <a:rPr kumimoji="0" lang="bg-B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bg-B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757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519B0-9C14-0426-2FAE-927F88A86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66DE51-F9D0-E33D-D23E-BC00D057CF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CCC076-7206-A45C-7FE1-56878A3566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E1F12E-01D9-2AF2-B58C-080426C77A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54F63-6D17-43D4-9706-3B281646F89F}" type="slidenum">
              <a:rPr kumimoji="0" lang="bg-B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bg-B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0605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B1903-993E-7344-DC35-02B40793E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0D2F9E-D351-2BD3-512B-B4F2B2EBD0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4668FD-6EF4-BDD8-EC5A-9422622F05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3A63E0-9C89-826F-CCD5-55B9DE04F0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42093C-67A1-4E9F-A2BD-10050A09A8A9}" type="slidenum">
              <a:rPr kumimoji="0" lang="bg-B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bg-B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6331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54F63-6D17-43D4-9706-3B281646F89F}" type="slidenum">
              <a:rPr lang="bg-BG" smtClean="0"/>
              <a:t>8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860096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54F63-6D17-43D4-9706-3B281646F89F}" type="slidenum">
              <a:rPr lang="bg-BG" smtClean="0"/>
              <a:t>10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09192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54F63-6D17-43D4-9706-3B281646F89F}" type="slidenum">
              <a:rPr lang="bg-BG" smtClean="0"/>
              <a:t>11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384446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BE0E5-2E4F-A7BB-F12B-F5290A961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AC222A-967C-0FD3-7A82-B75746FD37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3AD565-6F51-1E41-AA8D-3318285696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0AB4DC-41E4-F268-1E4E-8E90ADC2EA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54F63-6D17-43D4-9706-3B281646F89F}" type="slidenum">
              <a:rPr kumimoji="0" lang="bg-B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bg-B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253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EC908-5A6F-9FC0-0751-495F2367A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462CEF-4168-4035-4DBB-C452CED00F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AEE2AE-EBE5-F563-9541-AB278D60C5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39419-8C9B-E506-95EE-B1F12A146D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54F63-6D17-43D4-9706-3B281646F89F}" type="slidenum">
              <a:rPr kumimoji="0" lang="bg-B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bg-B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7051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_v4_Blue">
    <p:bg>
      <p:bgPr>
        <a:solidFill>
          <a:srgbClr val="D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;p10">
            <a:extLst>
              <a:ext uri="{FF2B5EF4-FFF2-40B4-BE49-F238E27FC236}">
                <a16:creationId xmlns:a16="http://schemas.microsoft.com/office/drawing/2014/main" id="{23FB1EAA-15C1-6BE9-5FBA-C58B8F0784AE}"/>
              </a:ext>
            </a:extLst>
          </p:cNvPr>
          <p:cNvSpPr>
            <a:spLocks/>
          </p:cNvSpPr>
          <p:nvPr/>
        </p:nvSpPr>
        <p:spPr bwMode="auto">
          <a:xfrm rot="5400000">
            <a:off x="3102768" y="-3102768"/>
            <a:ext cx="5986463" cy="121920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8589"/>
                </a:moveTo>
                <a:lnTo>
                  <a:pt x="0" y="0"/>
                </a:lnTo>
                <a:lnTo>
                  <a:pt x="9653" y="0"/>
                </a:lnTo>
                <a:lnTo>
                  <a:pt x="9653" y="31"/>
                </a:lnTo>
                <a:lnTo>
                  <a:pt x="9696" y="27"/>
                </a:lnTo>
                <a:cubicBezTo>
                  <a:pt x="10059" y="9"/>
                  <a:pt x="10427" y="0"/>
                  <a:pt x="10800" y="0"/>
                </a:cubicBezTo>
                <a:cubicBezTo>
                  <a:pt x="16765" y="0"/>
                  <a:pt x="21600" y="2374"/>
                  <a:pt x="21600" y="5303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8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bg-BG"/>
          </a:p>
        </p:txBody>
      </p:sp>
      <p:sp>
        <p:nvSpPr>
          <p:cNvPr id="3" name="Google Shape;11;p10">
            <a:extLst>
              <a:ext uri="{FF2B5EF4-FFF2-40B4-BE49-F238E27FC236}">
                <a16:creationId xmlns:a16="http://schemas.microsoft.com/office/drawing/2014/main" id="{32D1869F-1FB5-4B75-853F-5FA1D3A8857D}"/>
              </a:ext>
            </a:extLst>
          </p:cNvPr>
          <p:cNvSpPr/>
          <p:nvPr/>
        </p:nvSpPr>
        <p:spPr>
          <a:xfrm>
            <a:off x="9210675" y="0"/>
            <a:ext cx="2981325" cy="29956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0" y="0"/>
                </a:moveTo>
                <a:lnTo>
                  <a:pt x="19980" y="0"/>
                </a:lnTo>
                <a:cubicBezTo>
                  <a:pt x="20875" y="0"/>
                  <a:pt x="21600" y="722"/>
                  <a:pt x="21600" y="1612"/>
                </a:cubicBezTo>
                <a:lnTo>
                  <a:pt x="21600" y="19988"/>
                </a:lnTo>
                <a:lnTo>
                  <a:pt x="21600" y="19988"/>
                </a:lnTo>
                <a:lnTo>
                  <a:pt x="21600" y="21600"/>
                </a:lnTo>
                <a:lnTo>
                  <a:pt x="1620" y="21600"/>
                </a:lnTo>
                <a:cubicBezTo>
                  <a:pt x="725" y="21600"/>
                  <a:pt x="0" y="20878"/>
                  <a:pt x="0" y="19988"/>
                </a:cubicBezTo>
                <a:lnTo>
                  <a:pt x="0" y="1612"/>
                </a:lnTo>
                <a:cubicBezTo>
                  <a:pt x="0" y="722"/>
                  <a:pt x="725" y="0"/>
                  <a:pt x="1620" y="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12;p10">
            <a:extLst>
              <a:ext uri="{FF2B5EF4-FFF2-40B4-BE49-F238E27FC236}">
                <a16:creationId xmlns:a16="http://schemas.microsoft.com/office/drawing/2014/main" id="{DEBA7771-6E05-90D5-393B-6BE32FB962DE}"/>
              </a:ext>
            </a:extLst>
          </p:cNvPr>
          <p:cNvSpPr/>
          <p:nvPr/>
        </p:nvSpPr>
        <p:spPr>
          <a:xfrm rot="5400000">
            <a:off x="9442450" y="12700"/>
            <a:ext cx="2762250" cy="27368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2"/>
                </a:moveTo>
                <a:cubicBezTo>
                  <a:pt x="9886" y="409"/>
                  <a:pt x="456" y="9847"/>
                  <a:pt x="3" y="21600"/>
                </a:cubicBezTo>
                <a:cubicBezTo>
                  <a:pt x="1" y="21565"/>
                  <a:pt x="0" y="21531"/>
                  <a:pt x="0" y="21496"/>
                </a:cubicBezTo>
                <a:lnTo>
                  <a:pt x="0" y="0"/>
                </a:lnTo>
                <a:lnTo>
                  <a:pt x="21398" y="0"/>
                </a:lnTo>
                <a:cubicBezTo>
                  <a:pt x="21466" y="0"/>
                  <a:pt x="21534" y="4"/>
                  <a:pt x="21600" y="12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14;p10" descr="Google Shape;14;p10">
            <a:extLst>
              <a:ext uri="{FF2B5EF4-FFF2-40B4-BE49-F238E27FC236}">
                <a16:creationId xmlns:a16="http://schemas.microsoft.com/office/drawing/2014/main" id="{88A07B85-EBD6-B6C8-FBA6-358DA1D9B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" y="706438"/>
            <a:ext cx="687388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" name="1576.png" descr="1576.png">
            <a:extLst>
              <a:ext uri="{FF2B5EF4-FFF2-40B4-BE49-F238E27FC236}">
                <a16:creationId xmlns:a16="http://schemas.microsoft.com/office/drawing/2014/main" id="{B16D0E41-9460-A34D-02FC-EEEA98081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0"/>
            <a:ext cx="5295900" cy="599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01380" y="6124376"/>
            <a:ext cx="5586208" cy="493982"/>
          </a:xfrm>
          <a:prstGeom prst="rect">
            <a:avLst/>
          </a:prstGeom>
        </p:spPr>
        <p:txBody>
          <a:bodyPr anchor="ctr"/>
          <a:lstStyle>
            <a:lvl1pPr marL="228600" indent="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chemeClr val="accent1"/>
                </a:solidFill>
              </a:defRPr>
            </a:lvl1pPr>
            <a:lvl2pPr marL="228600" indent="45720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chemeClr val="accent1"/>
                </a:solidFill>
              </a:defRPr>
            </a:lvl2pPr>
            <a:lvl3pPr marL="228600" indent="91440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chemeClr val="accent1"/>
                </a:solidFill>
              </a:defRPr>
            </a:lvl3pPr>
            <a:lvl4pPr marL="228600" indent="137160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chemeClr val="accent1"/>
                </a:solidFill>
              </a:defRPr>
            </a:lvl4pPr>
            <a:lvl5pPr marL="228600" indent="182880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chemeClr val="accent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" name="Google Shape;18;p11"/>
          <p:cNvSpPr txBox="1">
            <a:spLocks noGrp="1"/>
          </p:cNvSpPr>
          <p:nvPr>
            <p:ph type="body" sz="quarter" idx="21"/>
          </p:nvPr>
        </p:nvSpPr>
        <p:spPr>
          <a:xfrm>
            <a:off x="701674" y="2154238"/>
            <a:ext cx="5586415" cy="2852738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17" name="Google Shape;19;p11"/>
          <p:cNvSpPr txBox="1">
            <a:spLocks noGrp="1"/>
          </p:cNvSpPr>
          <p:nvPr>
            <p:ph type="body" sz="quarter" idx="22"/>
          </p:nvPr>
        </p:nvSpPr>
        <p:spPr>
          <a:xfrm>
            <a:off x="1580972" y="713205"/>
            <a:ext cx="45720" cy="558001"/>
          </a:xfrm>
          <a:prstGeom prst="rect">
            <a:avLst/>
          </a:prstGeom>
          <a:ln w="9525">
            <a:solidFill>
              <a:srgbClr val="FFFFFF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" name="Google Shape;20;p11"/>
          <p:cNvSpPr txBox="1">
            <a:spLocks noGrp="1"/>
          </p:cNvSpPr>
          <p:nvPr>
            <p:ph type="body" sz="quarter" idx="23"/>
          </p:nvPr>
        </p:nvSpPr>
        <p:spPr>
          <a:xfrm>
            <a:off x="1708609" y="632333"/>
            <a:ext cx="1026001" cy="712801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4470F491-974E-FF64-0248-80E3B4E1AD91}"/>
              </a:ext>
            </a:extLst>
          </p:cNvPr>
          <p:cNvSpPr txBox="1">
            <a:spLocks noGrp="1"/>
          </p:cNvSpPr>
          <p:nvPr>
            <p:ph type="sldNum" sz="quarter" idx="24"/>
          </p:nvPr>
        </p:nvSpPr>
        <p:spPr>
          <a:xfrm>
            <a:off x="5892800" y="6172200"/>
            <a:ext cx="2844800" cy="368300"/>
          </a:xfrm>
        </p:spPr>
        <p:txBody>
          <a:bodyPr lIns="45719" tIns="45719" rIns="45719" bIns="45719" anchor="ctr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>
              <a:defRPr/>
            </a:pPr>
            <a:fld id="{11F3B9D1-61AE-4A3F-B809-2058E2A478AA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393929037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itle Text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112" name="Body Level One…"/>
          <p:cNvSpPr txBox="1">
            <a:spLocks noGrp="1"/>
          </p:cNvSpPr>
          <p:nvPr>
            <p:ph type="body" idx="1"/>
          </p:nvPr>
        </p:nvSpPr>
        <p:spPr>
          <a:xfrm>
            <a:off x="4766733" y="273050"/>
            <a:ext cx="6815667" cy="5853114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3" name="Google Shape;108;p30"/>
          <p:cNvSpPr txBox="1">
            <a:spLocks noGrp="1"/>
          </p:cNvSpPr>
          <p:nvPr>
            <p:ph type="body" sz="half" idx="21"/>
          </p:nvPr>
        </p:nvSpPr>
        <p:spPr>
          <a:xfrm>
            <a:off x="609600" y="1435101"/>
            <a:ext cx="4011085" cy="469106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1CC4BE46-7166-3E27-7E6D-6A1A6C7FDB5C}"/>
              </a:ext>
            </a:extLst>
          </p:cNvPr>
          <p:cNvSpPr txBox="1">
            <a:spLocks noGrp="1"/>
          </p:cNvSpPr>
          <p:nvPr>
            <p:ph type="sldNum" sz="quarter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FB65D-4731-4BB0-8120-BE156BEC8EAA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75389194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itle Text"/>
          <p:cNvSpPr txBox="1">
            <a:spLocks noGrp="1"/>
          </p:cNvSpPr>
          <p:nvPr>
            <p:ph type="title"/>
          </p:nvPr>
        </p:nvSpPr>
        <p:spPr>
          <a:xfrm>
            <a:off x="2389716" y="4800600"/>
            <a:ext cx="73152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122" name="Google Shape;118;p32"/>
          <p:cNvSpPr>
            <a:spLocks noGrp="1"/>
          </p:cNvSpPr>
          <p:nvPr>
            <p:ph type="pic" sz="half" idx="21"/>
          </p:nvPr>
        </p:nvSpPr>
        <p:spPr>
          <a:xfrm>
            <a:off x="2389716" y="612775"/>
            <a:ext cx="7315201" cy="411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 lvl="0"/>
            <a:endParaRPr noProof="0">
              <a:sym typeface="Calibri"/>
            </a:endParaRPr>
          </a:p>
        </p:txBody>
      </p:sp>
      <p:sp>
        <p:nvSpPr>
          <p:cNvPr id="12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89716" y="5367337"/>
            <a:ext cx="7315201" cy="804863"/>
          </a:xfrm>
          <a:prstGeom prst="rect">
            <a:avLst/>
          </a:prstGeom>
        </p:spPr>
        <p:txBody>
          <a:bodyPr/>
          <a:lstStyle>
            <a:lvl1pPr marL="228600" indent="0">
              <a:spcBef>
                <a:spcPts val="200"/>
              </a:spcBef>
              <a:buClrTx/>
              <a:buSzTx/>
              <a:buFontTx/>
              <a:buNone/>
              <a:defRPr sz="1400"/>
            </a:lvl1pPr>
            <a:lvl2pPr marL="228600" indent="457200">
              <a:spcBef>
                <a:spcPts val="200"/>
              </a:spcBef>
              <a:buClrTx/>
              <a:buSzTx/>
              <a:buFontTx/>
              <a:buNone/>
              <a:defRPr sz="1400"/>
            </a:lvl2pPr>
            <a:lvl3pPr marL="228600" indent="914400">
              <a:spcBef>
                <a:spcPts val="200"/>
              </a:spcBef>
              <a:buClrTx/>
              <a:buSzTx/>
              <a:buFontTx/>
              <a:buNone/>
              <a:defRPr sz="1400"/>
            </a:lvl3pPr>
            <a:lvl4pPr marL="228600" indent="1371600">
              <a:spcBef>
                <a:spcPts val="200"/>
              </a:spcBef>
              <a:buClrTx/>
              <a:buSzTx/>
              <a:buFontTx/>
              <a:buNone/>
              <a:defRPr sz="1400"/>
            </a:lvl4pPr>
            <a:lvl5pPr marL="228600" indent="1828800">
              <a:spcBef>
                <a:spcPts val="200"/>
              </a:spcBef>
              <a:buClrTx/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11624DD7-2513-A9CC-43FE-CB06F58D31F7}"/>
              </a:ext>
            </a:extLst>
          </p:cNvPr>
          <p:cNvSpPr txBox="1">
            <a:spLocks noGrp="1"/>
          </p:cNvSpPr>
          <p:nvPr>
            <p:ph type="sldNum" sz="quarter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7C9401-9BF9-48BA-8BB8-0ED469795269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498766154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2" name="Body Level One…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8"/>
            <a:ext cx="4525964" cy="109728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3B057446-6C61-6D15-177A-C069B17E933A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085B3-0863-4456-9F86-A943E922293F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86367481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itle Text"/>
          <p:cNvSpPr txBox="1">
            <a:spLocks noGrp="1"/>
          </p:cNvSpPr>
          <p:nvPr>
            <p:ph type="title"/>
          </p:nvPr>
        </p:nvSpPr>
        <p:spPr>
          <a:xfrm rot="5400000">
            <a:off x="7285038" y="1828801"/>
            <a:ext cx="5851526" cy="27432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1" name="Body Level One…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9"/>
            <a:ext cx="5851526" cy="80264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C04FDAE4-89E3-4FB1-5501-2C906DC3DCD1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9B203-5B92-416A-94A6-DD6216399E77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106903139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_v4_Blue">
    <p:bg>
      <p:bgPr>
        <a:solidFill>
          <a:srgbClr val="D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;p10">
            <a:extLst>
              <a:ext uri="{FF2B5EF4-FFF2-40B4-BE49-F238E27FC236}">
                <a16:creationId xmlns:a16="http://schemas.microsoft.com/office/drawing/2014/main" id="{496A2DE2-8C61-71D5-744C-8D73356F5AF2}"/>
              </a:ext>
            </a:extLst>
          </p:cNvPr>
          <p:cNvSpPr>
            <a:spLocks/>
          </p:cNvSpPr>
          <p:nvPr/>
        </p:nvSpPr>
        <p:spPr bwMode="auto">
          <a:xfrm rot="5400000">
            <a:off x="3102768" y="-3102768"/>
            <a:ext cx="5986463" cy="121920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8589"/>
                </a:moveTo>
                <a:lnTo>
                  <a:pt x="0" y="0"/>
                </a:lnTo>
                <a:lnTo>
                  <a:pt x="9653" y="0"/>
                </a:lnTo>
                <a:lnTo>
                  <a:pt x="9653" y="31"/>
                </a:lnTo>
                <a:lnTo>
                  <a:pt x="9696" y="27"/>
                </a:lnTo>
                <a:cubicBezTo>
                  <a:pt x="10059" y="9"/>
                  <a:pt x="10427" y="0"/>
                  <a:pt x="10800" y="0"/>
                </a:cubicBezTo>
                <a:cubicBezTo>
                  <a:pt x="16765" y="0"/>
                  <a:pt x="21600" y="2374"/>
                  <a:pt x="21600" y="5303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8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bg-BG"/>
          </a:p>
        </p:txBody>
      </p:sp>
      <p:sp>
        <p:nvSpPr>
          <p:cNvPr id="3" name="Google Shape;11;p10">
            <a:extLst>
              <a:ext uri="{FF2B5EF4-FFF2-40B4-BE49-F238E27FC236}">
                <a16:creationId xmlns:a16="http://schemas.microsoft.com/office/drawing/2014/main" id="{24CEB40C-6B09-6844-D7EB-E30FFF1B965B}"/>
              </a:ext>
            </a:extLst>
          </p:cNvPr>
          <p:cNvSpPr/>
          <p:nvPr/>
        </p:nvSpPr>
        <p:spPr>
          <a:xfrm>
            <a:off x="9210675" y="0"/>
            <a:ext cx="2981325" cy="29956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0" y="0"/>
                </a:moveTo>
                <a:lnTo>
                  <a:pt x="19980" y="0"/>
                </a:lnTo>
                <a:cubicBezTo>
                  <a:pt x="20875" y="0"/>
                  <a:pt x="21600" y="722"/>
                  <a:pt x="21600" y="1612"/>
                </a:cubicBezTo>
                <a:lnTo>
                  <a:pt x="21600" y="19988"/>
                </a:lnTo>
                <a:lnTo>
                  <a:pt x="21600" y="19988"/>
                </a:lnTo>
                <a:lnTo>
                  <a:pt x="21600" y="21600"/>
                </a:lnTo>
                <a:lnTo>
                  <a:pt x="1620" y="21600"/>
                </a:lnTo>
                <a:cubicBezTo>
                  <a:pt x="725" y="21600"/>
                  <a:pt x="0" y="20878"/>
                  <a:pt x="0" y="19988"/>
                </a:cubicBezTo>
                <a:lnTo>
                  <a:pt x="0" y="1612"/>
                </a:lnTo>
                <a:cubicBezTo>
                  <a:pt x="0" y="722"/>
                  <a:pt x="725" y="0"/>
                  <a:pt x="1620" y="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12;p10">
            <a:extLst>
              <a:ext uri="{FF2B5EF4-FFF2-40B4-BE49-F238E27FC236}">
                <a16:creationId xmlns:a16="http://schemas.microsoft.com/office/drawing/2014/main" id="{199B0099-DED8-E147-E141-2E9FB539CE24}"/>
              </a:ext>
            </a:extLst>
          </p:cNvPr>
          <p:cNvSpPr/>
          <p:nvPr/>
        </p:nvSpPr>
        <p:spPr>
          <a:xfrm rot="5400000">
            <a:off x="9442450" y="12700"/>
            <a:ext cx="2762250" cy="27368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2"/>
                </a:moveTo>
                <a:cubicBezTo>
                  <a:pt x="9886" y="409"/>
                  <a:pt x="456" y="9847"/>
                  <a:pt x="3" y="21600"/>
                </a:cubicBezTo>
                <a:cubicBezTo>
                  <a:pt x="1" y="21565"/>
                  <a:pt x="0" y="21531"/>
                  <a:pt x="0" y="21496"/>
                </a:cubicBezTo>
                <a:lnTo>
                  <a:pt x="0" y="0"/>
                </a:lnTo>
                <a:lnTo>
                  <a:pt x="21398" y="0"/>
                </a:lnTo>
                <a:cubicBezTo>
                  <a:pt x="21466" y="0"/>
                  <a:pt x="21534" y="4"/>
                  <a:pt x="21600" y="12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14;p10" descr="Google Shape;14;p10">
            <a:extLst>
              <a:ext uri="{FF2B5EF4-FFF2-40B4-BE49-F238E27FC236}">
                <a16:creationId xmlns:a16="http://schemas.microsoft.com/office/drawing/2014/main" id="{85BF12B1-CD21-39FB-7955-013E03856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" y="706438"/>
            <a:ext cx="687388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" name="1576.png" descr="1576.png">
            <a:extLst>
              <a:ext uri="{FF2B5EF4-FFF2-40B4-BE49-F238E27FC236}">
                <a16:creationId xmlns:a16="http://schemas.microsoft.com/office/drawing/2014/main" id="{102E4895-DCE0-8989-0884-1296482FF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0"/>
            <a:ext cx="5295900" cy="599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01380" y="6124376"/>
            <a:ext cx="5586208" cy="493982"/>
          </a:xfrm>
          <a:prstGeom prst="rect">
            <a:avLst/>
          </a:prstGeom>
        </p:spPr>
        <p:txBody>
          <a:bodyPr anchor="ctr"/>
          <a:lstStyle>
            <a:lvl1pPr marL="228600" indent="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chemeClr val="accent1"/>
                </a:solidFill>
              </a:defRPr>
            </a:lvl1pPr>
            <a:lvl2pPr marL="228600" indent="45720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chemeClr val="accent1"/>
                </a:solidFill>
              </a:defRPr>
            </a:lvl2pPr>
            <a:lvl3pPr marL="228600" indent="91440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chemeClr val="accent1"/>
                </a:solidFill>
              </a:defRPr>
            </a:lvl3pPr>
            <a:lvl4pPr marL="228600" indent="137160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chemeClr val="accent1"/>
                </a:solidFill>
              </a:defRPr>
            </a:lvl4pPr>
            <a:lvl5pPr marL="228600" indent="182880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chemeClr val="accent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" name="Google Shape;18;p11"/>
          <p:cNvSpPr txBox="1">
            <a:spLocks noGrp="1"/>
          </p:cNvSpPr>
          <p:nvPr>
            <p:ph type="body" sz="quarter" idx="21"/>
          </p:nvPr>
        </p:nvSpPr>
        <p:spPr>
          <a:xfrm>
            <a:off x="701674" y="2154238"/>
            <a:ext cx="5586415" cy="2852738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17" name="Google Shape;19;p11"/>
          <p:cNvSpPr txBox="1">
            <a:spLocks noGrp="1"/>
          </p:cNvSpPr>
          <p:nvPr>
            <p:ph type="body" sz="quarter" idx="22"/>
          </p:nvPr>
        </p:nvSpPr>
        <p:spPr>
          <a:xfrm>
            <a:off x="1580972" y="713205"/>
            <a:ext cx="45720" cy="558001"/>
          </a:xfrm>
          <a:prstGeom prst="rect">
            <a:avLst/>
          </a:prstGeom>
          <a:ln w="9525">
            <a:solidFill>
              <a:srgbClr val="FFFFFF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" name="Google Shape;20;p11"/>
          <p:cNvSpPr txBox="1">
            <a:spLocks noGrp="1"/>
          </p:cNvSpPr>
          <p:nvPr>
            <p:ph type="body" sz="quarter" idx="23"/>
          </p:nvPr>
        </p:nvSpPr>
        <p:spPr>
          <a:xfrm>
            <a:off x="1708609" y="632333"/>
            <a:ext cx="1026001" cy="712801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A76C19FF-56B5-12D1-603E-847AC45BE4F3}"/>
              </a:ext>
            </a:extLst>
          </p:cNvPr>
          <p:cNvSpPr txBox="1">
            <a:spLocks noGrp="1"/>
          </p:cNvSpPr>
          <p:nvPr>
            <p:ph type="sldNum" sz="quarter" idx="24"/>
          </p:nvPr>
        </p:nvSpPr>
        <p:spPr>
          <a:xfrm>
            <a:off x="5892800" y="6172200"/>
            <a:ext cx="2844800" cy="368300"/>
          </a:xfrm>
        </p:spPr>
        <p:txBody>
          <a:bodyPr lIns="45719" tIns="45719" rIns="45719" bIns="45719" anchor="ctr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>
              <a:defRPr/>
            </a:pPr>
            <a:fld id="{1144C47F-89CD-4FDD-8690-07982F6B0EC4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206535967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Text"/>
          <p:cNvSpPr txBox="1">
            <a:spLocks noGrp="1"/>
          </p:cNvSpPr>
          <p:nvPr>
            <p:ph type="title"/>
          </p:nvPr>
        </p:nvSpPr>
        <p:spPr>
          <a:xfrm>
            <a:off x="914400" y="2130425"/>
            <a:ext cx="10363200" cy="147002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ClrTx/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ClrTx/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ClrTx/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ClrTx/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98E19D6E-4582-1F62-F764-3CEBD4F0CB76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03D0A-5F38-42AE-A26D-0F7F6FE67C63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3130041960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_v1_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2;p14">
            <a:extLst>
              <a:ext uri="{FF2B5EF4-FFF2-40B4-BE49-F238E27FC236}">
                <a16:creationId xmlns:a16="http://schemas.microsoft.com/office/drawing/2014/main" id="{5D261CDC-5254-FE1A-D753-83728997179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3738" y="527050"/>
            <a:ext cx="0" cy="757238"/>
          </a:xfrm>
          <a:prstGeom prst="line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bg-BG"/>
          </a:p>
        </p:txBody>
      </p:sp>
      <p:sp>
        <p:nvSpPr>
          <p:cNvPr id="3" name="Google Shape;33;p14">
            <a:extLst>
              <a:ext uri="{FF2B5EF4-FFF2-40B4-BE49-F238E27FC236}">
                <a16:creationId xmlns:a16="http://schemas.microsoft.com/office/drawing/2014/main" id="{F8D5907C-5486-744E-5829-2481224A3231}"/>
              </a:ext>
            </a:extLst>
          </p:cNvPr>
          <p:cNvSpPr>
            <a:spLocks/>
          </p:cNvSpPr>
          <p:nvPr/>
        </p:nvSpPr>
        <p:spPr bwMode="auto">
          <a:xfrm rot="16200000">
            <a:off x="-15875" y="4732337"/>
            <a:ext cx="2130425" cy="2120901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21600" y="12"/>
                </a:moveTo>
                <a:cubicBezTo>
                  <a:pt x="9886" y="409"/>
                  <a:pt x="456" y="9847"/>
                  <a:pt x="3" y="21600"/>
                </a:cubicBezTo>
                <a:cubicBezTo>
                  <a:pt x="1" y="21565"/>
                  <a:pt x="0" y="21531"/>
                  <a:pt x="0" y="21496"/>
                </a:cubicBezTo>
                <a:lnTo>
                  <a:pt x="0" y="0"/>
                </a:lnTo>
                <a:lnTo>
                  <a:pt x="21398" y="0"/>
                </a:lnTo>
                <a:cubicBezTo>
                  <a:pt x="21466" y="0"/>
                  <a:pt x="21534" y="4"/>
                  <a:pt x="21600" y="1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bg-BG"/>
          </a:p>
        </p:txBody>
      </p:sp>
      <p:sp>
        <p:nvSpPr>
          <p:cNvPr id="4" name="Google Shape;34;p14">
            <a:extLst>
              <a:ext uri="{FF2B5EF4-FFF2-40B4-BE49-F238E27FC236}">
                <a16:creationId xmlns:a16="http://schemas.microsoft.com/office/drawing/2014/main" id="{AA1E3199-31A6-1862-AF3F-2FD338381FF8}"/>
              </a:ext>
            </a:extLst>
          </p:cNvPr>
          <p:cNvSpPr/>
          <p:nvPr/>
        </p:nvSpPr>
        <p:spPr>
          <a:xfrm rot="5400000">
            <a:off x="10066337" y="4763"/>
            <a:ext cx="2130425" cy="21209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2"/>
                </a:moveTo>
                <a:cubicBezTo>
                  <a:pt x="9886" y="409"/>
                  <a:pt x="456" y="9847"/>
                  <a:pt x="3" y="21600"/>
                </a:cubicBezTo>
                <a:cubicBezTo>
                  <a:pt x="1" y="21565"/>
                  <a:pt x="0" y="21531"/>
                  <a:pt x="0" y="21496"/>
                </a:cubicBezTo>
                <a:lnTo>
                  <a:pt x="0" y="0"/>
                </a:lnTo>
                <a:lnTo>
                  <a:pt x="21398" y="0"/>
                </a:lnTo>
                <a:cubicBezTo>
                  <a:pt x="21466" y="0"/>
                  <a:pt x="21534" y="4"/>
                  <a:pt x="21600" y="12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72067" y="623957"/>
            <a:ext cx="1182689" cy="562368"/>
          </a:xfrm>
          <a:prstGeom prst="rect">
            <a:avLst/>
          </a:prstGeom>
        </p:spPr>
        <p:txBody>
          <a:bodyPr anchor="ctr"/>
          <a:lstStyle>
            <a:lvl1pPr marL="228600" indent="0">
              <a:spcBef>
                <a:spcPts val="800"/>
              </a:spcBef>
              <a:buClrTx/>
              <a:buSzTx/>
              <a:buFontTx/>
              <a:buNone/>
              <a:defRPr sz="4000">
                <a:solidFill>
                  <a:schemeClr val="accent2"/>
                </a:solidFill>
              </a:defRPr>
            </a:lvl1pPr>
            <a:lvl2pPr marL="1088571" indent="-580571">
              <a:spcBef>
                <a:spcPts val="800"/>
              </a:spcBef>
              <a:buClrTx/>
              <a:buSzPts val="4000"/>
              <a:buFontTx/>
              <a:defRPr sz="4000">
                <a:solidFill>
                  <a:schemeClr val="accent2"/>
                </a:solidFill>
              </a:defRPr>
            </a:lvl2pPr>
            <a:lvl3pPr marL="1625600" indent="-635000">
              <a:spcBef>
                <a:spcPts val="800"/>
              </a:spcBef>
              <a:buClrTx/>
              <a:buSzPts val="4000"/>
              <a:buFontTx/>
              <a:defRPr sz="4000">
                <a:solidFill>
                  <a:schemeClr val="accent2"/>
                </a:solidFill>
              </a:defRPr>
            </a:lvl3pPr>
            <a:lvl4pPr marL="2184400" indent="-711200">
              <a:spcBef>
                <a:spcPts val="800"/>
              </a:spcBef>
              <a:buClrTx/>
              <a:buSzPts val="4000"/>
              <a:buFontTx/>
              <a:defRPr sz="4000">
                <a:solidFill>
                  <a:schemeClr val="accent2"/>
                </a:solidFill>
              </a:defRPr>
            </a:lvl4pPr>
            <a:lvl5pPr marL="2641600" indent="-711200">
              <a:spcBef>
                <a:spcPts val="800"/>
              </a:spcBef>
              <a:buClrTx/>
              <a:buSzPts val="4000"/>
              <a:buFontTx/>
              <a:defRPr sz="4000">
                <a:solidFill>
                  <a:schemeClr val="accent2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Google Shape;37;p15"/>
          <p:cNvSpPr>
            <a:spLocks noGrp="1"/>
          </p:cNvSpPr>
          <p:nvPr>
            <p:ph type="pic" idx="2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 lvl="0"/>
            <a:endParaRPr noProof="0">
              <a:sym typeface="Calibri"/>
            </a:endParaRPr>
          </a:p>
        </p:txBody>
      </p:sp>
      <p:sp>
        <p:nvSpPr>
          <p:cNvPr id="41" name="Title Text"/>
          <p:cNvSpPr txBox="1">
            <a:spLocks noGrp="1"/>
          </p:cNvSpPr>
          <p:nvPr>
            <p:ph type="title"/>
          </p:nvPr>
        </p:nvSpPr>
        <p:spPr>
          <a:xfrm>
            <a:off x="694166" y="2704659"/>
            <a:ext cx="5173233" cy="1312625"/>
          </a:xfrm>
          <a:prstGeom prst="rect">
            <a:avLst/>
          </a:prstGeom>
        </p:spPr>
        <p:txBody>
          <a:bodyPr anchor="ctr"/>
          <a:lstStyle>
            <a:lvl1pPr>
              <a:defRPr sz="4000"/>
            </a:lvl1pPr>
          </a:lstStyle>
          <a:p>
            <a:r>
              <a:t>Title Text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FB81C55D-138A-7CED-A5FA-9D6AA7EC7FE2}"/>
              </a:ext>
            </a:extLst>
          </p:cNvPr>
          <p:cNvSpPr txBox="1">
            <a:spLocks noGrp="1"/>
          </p:cNvSpPr>
          <p:nvPr>
            <p:ph type="sldNum" sz="quarter" idx="22"/>
          </p:nvPr>
        </p:nvSpPr>
        <p:spPr>
          <a:xfrm>
            <a:off x="5892800" y="6172200"/>
            <a:ext cx="2844800" cy="368300"/>
          </a:xfrm>
        </p:spPr>
        <p:txBody>
          <a:bodyPr lIns="45719" tIns="45719" rIns="45719" bIns="45719" anchor="ctr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>
              <a:defRPr/>
            </a:pPr>
            <a:fld id="{1414F1CE-8EDF-4F70-923A-2BB8A6777831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3964739902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0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037617C3-1A38-797B-092C-37E3E7119A42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0A27-8024-43AD-9D6D-EC7A83F36CCE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1057359048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9C944579-A646-2F60-6361-C252F1454948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xfrm>
            <a:off x="5892800" y="6172200"/>
            <a:ext cx="2844800" cy="368300"/>
          </a:xfrm>
        </p:spPr>
        <p:txBody>
          <a:bodyPr lIns="45719" tIns="45719" rIns="45719" bIns="45719" anchor="ctr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>
              <a:defRPr/>
            </a:pPr>
            <a:fld id="{888DF6F2-4AE5-4FDF-8266-C873AA8EE374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355211736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Text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1" cy="1362076"/>
          </a:xfrm>
          <a:prstGeom prst="rect">
            <a:avLst/>
          </a:prstGeom>
        </p:spPr>
        <p:txBody>
          <a:bodyPr/>
          <a:lstStyle>
            <a:lvl1pPr algn="l">
              <a:defRPr sz="4000" b="1"/>
            </a:lvl1pPr>
          </a:lstStyle>
          <a:p>
            <a:r>
              <a:t>Title Text</a:t>
            </a:r>
          </a:p>
        </p:txBody>
      </p:sp>
      <p:sp>
        <p:nvSpPr>
          <p:cNvPr id="6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63084" y="2906713"/>
            <a:ext cx="10363201" cy="1500188"/>
          </a:xfrm>
          <a:prstGeom prst="rect">
            <a:avLst/>
          </a:prstGeom>
        </p:spPr>
        <p:txBody>
          <a:bodyPr anchor="b"/>
          <a:lstStyle>
            <a:lvl1pPr marL="228600" indent="0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228600" indent="457200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228600" indent="914400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228600" indent="1371600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228600" indent="1828800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D13ED9F9-CA71-87C5-492B-67500D699545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DBBDB-D015-47BF-AD31-6A82C389546E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16911195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Text"/>
          <p:cNvSpPr txBox="1">
            <a:spLocks noGrp="1"/>
          </p:cNvSpPr>
          <p:nvPr>
            <p:ph type="title"/>
          </p:nvPr>
        </p:nvSpPr>
        <p:spPr>
          <a:xfrm>
            <a:off x="914400" y="2130425"/>
            <a:ext cx="10363200" cy="147002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ClrTx/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ClrTx/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ClrTx/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ClrTx/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5D903347-97DC-7DE6-3A98-3B1B0C61E9CF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D1BE6-7CC2-4627-AE5B-1AF99D41BE5D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4022219522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525964"/>
          </a:xfrm>
          <a:prstGeom prst="rect">
            <a:avLst/>
          </a:prstGeom>
        </p:spPr>
        <p:txBody>
          <a:bodyPr/>
          <a:lstStyle>
            <a:lvl1pPr indent="-406400">
              <a:spcBef>
                <a:spcPts val="500"/>
              </a:spcBef>
              <a:buSzPts val="2800"/>
              <a:defRPr sz="2800"/>
            </a:lvl1pPr>
            <a:lvl2pPr marL="977900" indent="-444500">
              <a:spcBef>
                <a:spcPts val="500"/>
              </a:spcBef>
              <a:buSzPts val="2800"/>
              <a:defRPr sz="2800"/>
            </a:lvl2pPr>
            <a:lvl3pPr marL="1513839" indent="-497839">
              <a:spcBef>
                <a:spcPts val="500"/>
              </a:spcBef>
              <a:buSzPts val="2800"/>
              <a:defRPr sz="2800"/>
            </a:lvl3pPr>
            <a:lvl4pPr marL="2019300" indent="-533400">
              <a:spcBef>
                <a:spcPts val="500"/>
              </a:spcBef>
              <a:buSzPts val="2800"/>
              <a:defRPr sz="2800"/>
            </a:lvl4pPr>
            <a:lvl5pPr marL="2476500" indent="-533400">
              <a:spcBef>
                <a:spcPts val="500"/>
              </a:spcBef>
              <a:buSzPts val="2800"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Google Shape;67;p22"/>
          <p:cNvSpPr txBox="1">
            <a:spLocks noGrp="1"/>
          </p:cNvSpPr>
          <p:nvPr>
            <p:ph type="body" sz="half" idx="21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E5B250A6-E546-97A1-1E3E-2C22CBFEBD2A}"/>
              </a:ext>
            </a:extLst>
          </p:cNvPr>
          <p:cNvSpPr txBox="1">
            <a:spLocks noGrp="1"/>
          </p:cNvSpPr>
          <p:nvPr>
            <p:ph type="sldNum" sz="quarter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E443E-D556-4DA4-B748-8E501AF9F427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1740892535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09600" y="1535112"/>
            <a:ext cx="5386917" cy="639763"/>
          </a:xfrm>
          <a:prstGeom prst="rect">
            <a:avLst/>
          </a:prstGeom>
        </p:spPr>
        <p:txBody>
          <a:bodyPr anchor="b"/>
          <a:lstStyle>
            <a:lvl1pPr marL="228600" indent="0">
              <a:spcBef>
                <a:spcPts val="400"/>
              </a:spcBef>
              <a:buClrTx/>
              <a:buSzTx/>
              <a:buFontTx/>
              <a:buNone/>
              <a:defRPr sz="2400" b="1"/>
            </a:lvl1pPr>
            <a:lvl2pPr marL="228600" indent="457200">
              <a:spcBef>
                <a:spcPts val="400"/>
              </a:spcBef>
              <a:buClrTx/>
              <a:buSzTx/>
              <a:buFontTx/>
              <a:buNone/>
              <a:defRPr sz="2400" b="1"/>
            </a:lvl2pPr>
            <a:lvl3pPr marL="228600" indent="914400">
              <a:spcBef>
                <a:spcPts val="400"/>
              </a:spcBef>
              <a:buClrTx/>
              <a:buSzTx/>
              <a:buFontTx/>
              <a:buNone/>
              <a:defRPr sz="2400" b="1"/>
            </a:lvl3pPr>
            <a:lvl4pPr marL="228600" indent="1371600">
              <a:spcBef>
                <a:spcPts val="400"/>
              </a:spcBef>
              <a:buClrTx/>
              <a:buSzTx/>
              <a:buFontTx/>
              <a:buNone/>
              <a:defRPr sz="2400" b="1"/>
            </a:lvl4pPr>
            <a:lvl5pPr marL="228600" indent="1828800">
              <a:spcBef>
                <a:spcPts val="400"/>
              </a:spcBef>
              <a:buClrTx/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Google Shape;78;p24"/>
          <p:cNvSpPr txBox="1">
            <a:spLocks noGrp="1"/>
          </p:cNvSpPr>
          <p:nvPr>
            <p:ph type="body" sz="half" idx="21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" name="Google Shape;79;p24"/>
          <p:cNvSpPr txBox="1">
            <a:spLocks noGrp="1"/>
          </p:cNvSpPr>
          <p:nvPr>
            <p:ph type="body" sz="quarter" idx="22"/>
          </p:nvPr>
        </p:nvSpPr>
        <p:spPr>
          <a:xfrm>
            <a:off x="6193368" y="1535112"/>
            <a:ext cx="5389034" cy="639763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88" name="Google Shape;80;p24"/>
          <p:cNvSpPr txBox="1">
            <a:spLocks noGrp="1"/>
          </p:cNvSpPr>
          <p:nvPr>
            <p:ph type="body" sz="half" idx="23"/>
          </p:nvPr>
        </p:nvSpPr>
        <p:spPr>
          <a:xfrm>
            <a:off x="6193368" y="2174875"/>
            <a:ext cx="5389034" cy="39512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E3ED6817-20F2-0A98-18C8-B13C368A8352}"/>
              </a:ext>
            </a:extLst>
          </p:cNvPr>
          <p:cNvSpPr txBox="1">
            <a:spLocks noGrp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9CD8B-6773-456F-8F0B-517FF91B1A7B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156660872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0D0FB1AD-189E-3206-DF0B-038EA35E1E62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37DBC-6805-4559-9182-E757614F3805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4286008882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3B9F42B3-7F1E-E946-AF16-71A8165C32A6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972F5-CD88-46F4-B64B-0E1B548D3138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1336422141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itle Text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112" name="Body Level One…"/>
          <p:cNvSpPr txBox="1">
            <a:spLocks noGrp="1"/>
          </p:cNvSpPr>
          <p:nvPr>
            <p:ph type="body" idx="1"/>
          </p:nvPr>
        </p:nvSpPr>
        <p:spPr>
          <a:xfrm>
            <a:off x="4766733" y="273050"/>
            <a:ext cx="6815667" cy="5853114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3" name="Google Shape;108;p30"/>
          <p:cNvSpPr txBox="1">
            <a:spLocks noGrp="1"/>
          </p:cNvSpPr>
          <p:nvPr>
            <p:ph type="body" sz="half" idx="21"/>
          </p:nvPr>
        </p:nvSpPr>
        <p:spPr>
          <a:xfrm>
            <a:off x="609600" y="1435101"/>
            <a:ext cx="4011085" cy="469106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53E3D8D6-995B-0C06-64D5-546C7BD2F9B0}"/>
              </a:ext>
            </a:extLst>
          </p:cNvPr>
          <p:cNvSpPr txBox="1">
            <a:spLocks noGrp="1"/>
          </p:cNvSpPr>
          <p:nvPr>
            <p:ph type="sldNum" sz="quarter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3DBB0-5379-453A-A670-B17097990B3D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3954170023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itle Text"/>
          <p:cNvSpPr txBox="1">
            <a:spLocks noGrp="1"/>
          </p:cNvSpPr>
          <p:nvPr>
            <p:ph type="title"/>
          </p:nvPr>
        </p:nvSpPr>
        <p:spPr>
          <a:xfrm>
            <a:off x="2389716" y="4800600"/>
            <a:ext cx="73152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122" name="Google Shape;118;p32"/>
          <p:cNvSpPr>
            <a:spLocks noGrp="1"/>
          </p:cNvSpPr>
          <p:nvPr>
            <p:ph type="pic" sz="half" idx="21"/>
          </p:nvPr>
        </p:nvSpPr>
        <p:spPr>
          <a:xfrm>
            <a:off x="2389716" y="612775"/>
            <a:ext cx="7315201" cy="411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 lvl="0"/>
            <a:endParaRPr noProof="0">
              <a:sym typeface="Calibri"/>
            </a:endParaRPr>
          </a:p>
        </p:txBody>
      </p:sp>
      <p:sp>
        <p:nvSpPr>
          <p:cNvPr id="12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89716" y="5367337"/>
            <a:ext cx="7315201" cy="804863"/>
          </a:xfrm>
          <a:prstGeom prst="rect">
            <a:avLst/>
          </a:prstGeom>
        </p:spPr>
        <p:txBody>
          <a:bodyPr/>
          <a:lstStyle>
            <a:lvl1pPr marL="228600" indent="0">
              <a:spcBef>
                <a:spcPts val="200"/>
              </a:spcBef>
              <a:buClrTx/>
              <a:buSzTx/>
              <a:buFontTx/>
              <a:buNone/>
              <a:defRPr sz="1400"/>
            </a:lvl1pPr>
            <a:lvl2pPr marL="228600" indent="457200">
              <a:spcBef>
                <a:spcPts val="200"/>
              </a:spcBef>
              <a:buClrTx/>
              <a:buSzTx/>
              <a:buFontTx/>
              <a:buNone/>
              <a:defRPr sz="1400"/>
            </a:lvl2pPr>
            <a:lvl3pPr marL="228600" indent="914400">
              <a:spcBef>
                <a:spcPts val="200"/>
              </a:spcBef>
              <a:buClrTx/>
              <a:buSzTx/>
              <a:buFontTx/>
              <a:buNone/>
              <a:defRPr sz="1400"/>
            </a:lvl3pPr>
            <a:lvl4pPr marL="228600" indent="1371600">
              <a:spcBef>
                <a:spcPts val="200"/>
              </a:spcBef>
              <a:buClrTx/>
              <a:buSzTx/>
              <a:buFontTx/>
              <a:buNone/>
              <a:defRPr sz="1400"/>
            </a:lvl4pPr>
            <a:lvl5pPr marL="228600" indent="1828800">
              <a:spcBef>
                <a:spcPts val="200"/>
              </a:spcBef>
              <a:buClrTx/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DD79E6EB-ACA9-AD3A-8FFC-6C695A141369}"/>
              </a:ext>
            </a:extLst>
          </p:cNvPr>
          <p:cNvSpPr txBox="1">
            <a:spLocks noGrp="1"/>
          </p:cNvSpPr>
          <p:nvPr>
            <p:ph type="sldNum" sz="quarter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3705F-0D44-441A-9549-2ECDF808BB39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2875367670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2" name="Body Level One…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8"/>
            <a:ext cx="4525964" cy="109728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84A4438C-AE20-B7E6-6F25-387BE2BAFA23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A39B2-832B-4CCC-B92C-728262E4E3B5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285652213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itle Text"/>
          <p:cNvSpPr txBox="1">
            <a:spLocks noGrp="1"/>
          </p:cNvSpPr>
          <p:nvPr>
            <p:ph type="title"/>
          </p:nvPr>
        </p:nvSpPr>
        <p:spPr>
          <a:xfrm rot="5400000">
            <a:off x="7285038" y="1828801"/>
            <a:ext cx="5851526" cy="27432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1" name="Body Level One…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9"/>
            <a:ext cx="5851526" cy="80264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28E8B2AF-5288-CE91-D2FF-ABC21DF4EAA3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921E89-FB07-4239-8000-D0B7ABB5EF85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2077709358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_v4_Blue">
    <p:bg>
      <p:bgPr>
        <a:solidFill>
          <a:srgbClr val="D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;p10">
            <a:extLst>
              <a:ext uri="{FF2B5EF4-FFF2-40B4-BE49-F238E27FC236}">
                <a16:creationId xmlns:a16="http://schemas.microsoft.com/office/drawing/2014/main" id="{01B7B608-26C9-1E5B-89C0-E111BA0DD292}"/>
              </a:ext>
            </a:extLst>
          </p:cNvPr>
          <p:cNvSpPr>
            <a:spLocks/>
          </p:cNvSpPr>
          <p:nvPr/>
        </p:nvSpPr>
        <p:spPr bwMode="auto">
          <a:xfrm rot="5400000">
            <a:off x="3102768" y="-3102768"/>
            <a:ext cx="5986463" cy="121920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8589"/>
                </a:moveTo>
                <a:lnTo>
                  <a:pt x="0" y="0"/>
                </a:lnTo>
                <a:lnTo>
                  <a:pt x="9653" y="0"/>
                </a:lnTo>
                <a:lnTo>
                  <a:pt x="9653" y="31"/>
                </a:lnTo>
                <a:lnTo>
                  <a:pt x="9696" y="27"/>
                </a:lnTo>
                <a:cubicBezTo>
                  <a:pt x="10059" y="9"/>
                  <a:pt x="10427" y="0"/>
                  <a:pt x="10800" y="0"/>
                </a:cubicBezTo>
                <a:cubicBezTo>
                  <a:pt x="16765" y="0"/>
                  <a:pt x="21600" y="2374"/>
                  <a:pt x="21600" y="5303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8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bg-BG"/>
          </a:p>
        </p:txBody>
      </p:sp>
      <p:sp>
        <p:nvSpPr>
          <p:cNvPr id="3" name="Google Shape;11;p10">
            <a:extLst>
              <a:ext uri="{FF2B5EF4-FFF2-40B4-BE49-F238E27FC236}">
                <a16:creationId xmlns:a16="http://schemas.microsoft.com/office/drawing/2014/main" id="{59A564AA-FBDA-47C1-ED3E-258291C8C833}"/>
              </a:ext>
            </a:extLst>
          </p:cNvPr>
          <p:cNvSpPr/>
          <p:nvPr/>
        </p:nvSpPr>
        <p:spPr>
          <a:xfrm>
            <a:off x="9210675" y="0"/>
            <a:ext cx="2981325" cy="29956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0" y="0"/>
                </a:moveTo>
                <a:lnTo>
                  <a:pt x="19980" y="0"/>
                </a:lnTo>
                <a:cubicBezTo>
                  <a:pt x="20875" y="0"/>
                  <a:pt x="21600" y="722"/>
                  <a:pt x="21600" y="1612"/>
                </a:cubicBezTo>
                <a:lnTo>
                  <a:pt x="21600" y="19988"/>
                </a:lnTo>
                <a:lnTo>
                  <a:pt x="21600" y="19988"/>
                </a:lnTo>
                <a:lnTo>
                  <a:pt x="21600" y="21600"/>
                </a:lnTo>
                <a:lnTo>
                  <a:pt x="1620" y="21600"/>
                </a:lnTo>
                <a:cubicBezTo>
                  <a:pt x="725" y="21600"/>
                  <a:pt x="0" y="20878"/>
                  <a:pt x="0" y="19988"/>
                </a:cubicBezTo>
                <a:lnTo>
                  <a:pt x="0" y="1612"/>
                </a:lnTo>
                <a:cubicBezTo>
                  <a:pt x="0" y="722"/>
                  <a:pt x="725" y="0"/>
                  <a:pt x="1620" y="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12;p10">
            <a:extLst>
              <a:ext uri="{FF2B5EF4-FFF2-40B4-BE49-F238E27FC236}">
                <a16:creationId xmlns:a16="http://schemas.microsoft.com/office/drawing/2014/main" id="{B803B283-6FFC-D2AC-5BBD-3FE4FBDF3388}"/>
              </a:ext>
            </a:extLst>
          </p:cNvPr>
          <p:cNvSpPr/>
          <p:nvPr/>
        </p:nvSpPr>
        <p:spPr>
          <a:xfrm rot="5400000">
            <a:off x="9442450" y="12700"/>
            <a:ext cx="2762250" cy="27368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2"/>
                </a:moveTo>
                <a:cubicBezTo>
                  <a:pt x="9886" y="409"/>
                  <a:pt x="456" y="9847"/>
                  <a:pt x="3" y="21600"/>
                </a:cubicBezTo>
                <a:cubicBezTo>
                  <a:pt x="1" y="21565"/>
                  <a:pt x="0" y="21531"/>
                  <a:pt x="0" y="21496"/>
                </a:cubicBezTo>
                <a:lnTo>
                  <a:pt x="0" y="0"/>
                </a:lnTo>
                <a:lnTo>
                  <a:pt x="21398" y="0"/>
                </a:lnTo>
                <a:cubicBezTo>
                  <a:pt x="21466" y="0"/>
                  <a:pt x="21534" y="4"/>
                  <a:pt x="21600" y="12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14;p10" descr="Google Shape;14;p10">
            <a:extLst>
              <a:ext uri="{FF2B5EF4-FFF2-40B4-BE49-F238E27FC236}">
                <a16:creationId xmlns:a16="http://schemas.microsoft.com/office/drawing/2014/main" id="{352635FC-3C07-0042-7E78-CC09C089D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" y="706438"/>
            <a:ext cx="687388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" name="1576.png" descr="1576.png">
            <a:extLst>
              <a:ext uri="{FF2B5EF4-FFF2-40B4-BE49-F238E27FC236}">
                <a16:creationId xmlns:a16="http://schemas.microsoft.com/office/drawing/2014/main" id="{C7405C79-9C8F-0ADB-C8F8-4FDB6C98B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0"/>
            <a:ext cx="5295900" cy="599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01380" y="6124376"/>
            <a:ext cx="5586208" cy="493982"/>
          </a:xfrm>
          <a:prstGeom prst="rect">
            <a:avLst/>
          </a:prstGeom>
        </p:spPr>
        <p:txBody>
          <a:bodyPr anchor="ctr"/>
          <a:lstStyle>
            <a:lvl1pPr marL="228600" indent="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chemeClr val="accent1"/>
                </a:solidFill>
              </a:defRPr>
            </a:lvl1pPr>
            <a:lvl2pPr marL="228600" indent="45720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chemeClr val="accent1"/>
                </a:solidFill>
              </a:defRPr>
            </a:lvl2pPr>
            <a:lvl3pPr marL="228600" indent="91440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chemeClr val="accent1"/>
                </a:solidFill>
              </a:defRPr>
            </a:lvl3pPr>
            <a:lvl4pPr marL="228600" indent="137160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chemeClr val="accent1"/>
                </a:solidFill>
              </a:defRPr>
            </a:lvl4pPr>
            <a:lvl5pPr marL="228600" indent="1828800">
              <a:spcBef>
                <a:spcPts val="0"/>
              </a:spcBef>
              <a:buClrTx/>
              <a:buSzTx/>
              <a:buFontTx/>
              <a:buNone/>
              <a:defRPr sz="2000">
                <a:solidFill>
                  <a:schemeClr val="accent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" name="Google Shape;18;p11"/>
          <p:cNvSpPr txBox="1">
            <a:spLocks noGrp="1"/>
          </p:cNvSpPr>
          <p:nvPr>
            <p:ph type="body" sz="quarter" idx="21"/>
          </p:nvPr>
        </p:nvSpPr>
        <p:spPr>
          <a:xfrm>
            <a:off x="701674" y="2154238"/>
            <a:ext cx="5586415" cy="2852738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17" name="Google Shape;19;p11"/>
          <p:cNvSpPr txBox="1">
            <a:spLocks noGrp="1"/>
          </p:cNvSpPr>
          <p:nvPr>
            <p:ph type="body" sz="quarter" idx="22"/>
          </p:nvPr>
        </p:nvSpPr>
        <p:spPr>
          <a:xfrm>
            <a:off x="1580972" y="713205"/>
            <a:ext cx="45720" cy="558001"/>
          </a:xfrm>
          <a:prstGeom prst="rect">
            <a:avLst/>
          </a:prstGeom>
          <a:ln w="9525">
            <a:solidFill>
              <a:srgbClr val="FFFFFF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" name="Google Shape;20;p11"/>
          <p:cNvSpPr txBox="1">
            <a:spLocks noGrp="1"/>
          </p:cNvSpPr>
          <p:nvPr>
            <p:ph type="body" sz="quarter" idx="23"/>
          </p:nvPr>
        </p:nvSpPr>
        <p:spPr>
          <a:xfrm>
            <a:off x="1708609" y="632333"/>
            <a:ext cx="1026001" cy="712801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E95E4993-16CA-2AD7-21D0-42A4218B3BE0}"/>
              </a:ext>
            </a:extLst>
          </p:cNvPr>
          <p:cNvSpPr txBox="1">
            <a:spLocks noGrp="1"/>
          </p:cNvSpPr>
          <p:nvPr>
            <p:ph type="sldNum" sz="quarter" idx="24"/>
          </p:nvPr>
        </p:nvSpPr>
        <p:spPr>
          <a:xfrm>
            <a:off x="5892800" y="6172200"/>
            <a:ext cx="2844800" cy="368300"/>
          </a:xfrm>
        </p:spPr>
        <p:txBody>
          <a:bodyPr lIns="45719" tIns="45719" rIns="45719" bIns="45719" anchor="ctr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>
              <a:defRPr/>
            </a:pPr>
            <a:fld id="{09E4926C-E0CE-4398-BEE3-CFDDADE7092A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3298007814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Text"/>
          <p:cNvSpPr txBox="1">
            <a:spLocks noGrp="1"/>
          </p:cNvSpPr>
          <p:nvPr>
            <p:ph type="title"/>
          </p:nvPr>
        </p:nvSpPr>
        <p:spPr>
          <a:xfrm>
            <a:off x="914400" y="2130425"/>
            <a:ext cx="10363200" cy="147002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ClrTx/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ClrTx/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ClrTx/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ClrTx/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8E631092-9076-EE8B-6FCF-72E0500955DC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9679D-6F59-4937-B3E3-EB618DCF4B3C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964986518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0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BA27EEFF-A710-8748-2E5B-AE238181A73A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6D183-647B-4B9D-8F3A-E82897E48BC8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1224452259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_v1_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2;p14">
            <a:extLst>
              <a:ext uri="{FF2B5EF4-FFF2-40B4-BE49-F238E27FC236}">
                <a16:creationId xmlns:a16="http://schemas.microsoft.com/office/drawing/2014/main" id="{D5C4A108-81DA-1B3C-EC12-B86E07BBFBC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3738" y="527050"/>
            <a:ext cx="0" cy="757238"/>
          </a:xfrm>
          <a:prstGeom prst="line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bg-BG"/>
          </a:p>
        </p:txBody>
      </p:sp>
      <p:sp>
        <p:nvSpPr>
          <p:cNvPr id="3" name="Google Shape;33;p14">
            <a:extLst>
              <a:ext uri="{FF2B5EF4-FFF2-40B4-BE49-F238E27FC236}">
                <a16:creationId xmlns:a16="http://schemas.microsoft.com/office/drawing/2014/main" id="{D203B739-EE62-CF29-2B05-B603F706E272}"/>
              </a:ext>
            </a:extLst>
          </p:cNvPr>
          <p:cNvSpPr>
            <a:spLocks/>
          </p:cNvSpPr>
          <p:nvPr/>
        </p:nvSpPr>
        <p:spPr bwMode="auto">
          <a:xfrm rot="16200000">
            <a:off x="-15875" y="4732337"/>
            <a:ext cx="2130425" cy="2120901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21600" y="12"/>
                </a:moveTo>
                <a:cubicBezTo>
                  <a:pt x="9886" y="409"/>
                  <a:pt x="456" y="9847"/>
                  <a:pt x="3" y="21600"/>
                </a:cubicBezTo>
                <a:cubicBezTo>
                  <a:pt x="1" y="21565"/>
                  <a:pt x="0" y="21531"/>
                  <a:pt x="0" y="21496"/>
                </a:cubicBezTo>
                <a:lnTo>
                  <a:pt x="0" y="0"/>
                </a:lnTo>
                <a:lnTo>
                  <a:pt x="21398" y="0"/>
                </a:lnTo>
                <a:cubicBezTo>
                  <a:pt x="21466" y="0"/>
                  <a:pt x="21534" y="4"/>
                  <a:pt x="21600" y="1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bg-BG"/>
          </a:p>
        </p:txBody>
      </p:sp>
      <p:sp>
        <p:nvSpPr>
          <p:cNvPr id="4" name="Google Shape;34;p14">
            <a:extLst>
              <a:ext uri="{FF2B5EF4-FFF2-40B4-BE49-F238E27FC236}">
                <a16:creationId xmlns:a16="http://schemas.microsoft.com/office/drawing/2014/main" id="{CC5CBFC0-F983-D681-294A-8AC0C6D394A6}"/>
              </a:ext>
            </a:extLst>
          </p:cNvPr>
          <p:cNvSpPr/>
          <p:nvPr/>
        </p:nvSpPr>
        <p:spPr>
          <a:xfrm rot="5400000">
            <a:off x="10066337" y="4763"/>
            <a:ext cx="2130425" cy="21209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2"/>
                </a:moveTo>
                <a:cubicBezTo>
                  <a:pt x="9886" y="409"/>
                  <a:pt x="456" y="9847"/>
                  <a:pt x="3" y="21600"/>
                </a:cubicBezTo>
                <a:cubicBezTo>
                  <a:pt x="1" y="21565"/>
                  <a:pt x="0" y="21531"/>
                  <a:pt x="0" y="21496"/>
                </a:cubicBezTo>
                <a:lnTo>
                  <a:pt x="0" y="0"/>
                </a:lnTo>
                <a:lnTo>
                  <a:pt x="21398" y="0"/>
                </a:lnTo>
                <a:cubicBezTo>
                  <a:pt x="21466" y="0"/>
                  <a:pt x="21534" y="4"/>
                  <a:pt x="21600" y="12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72067" y="623957"/>
            <a:ext cx="1182689" cy="562368"/>
          </a:xfrm>
          <a:prstGeom prst="rect">
            <a:avLst/>
          </a:prstGeom>
        </p:spPr>
        <p:txBody>
          <a:bodyPr anchor="ctr"/>
          <a:lstStyle>
            <a:lvl1pPr marL="228600" indent="0">
              <a:spcBef>
                <a:spcPts val="800"/>
              </a:spcBef>
              <a:buClrTx/>
              <a:buSzTx/>
              <a:buFontTx/>
              <a:buNone/>
              <a:defRPr sz="4000">
                <a:solidFill>
                  <a:schemeClr val="accent2"/>
                </a:solidFill>
              </a:defRPr>
            </a:lvl1pPr>
            <a:lvl2pPr marL="1088571" indent="-580571">
              <a:spcBef>
                <a:spcPts val="800"/>
              </a:spcBef>
              <a:buClrTx/>
              <a:buSzPts val="4000"/>
              <a:buFontTx/>
              <a:defRPr sz="4000">
                <a:solidFill>
                  <a:schemeClr val="accent2"/>
                </a:solidFill>
              </a:defRPr>
            </a:lvl2pPr>
            <a:lvl3pPr marL="1625600" indent="-635000">
              <a:spcBef>
                <a:spcPts val="800"/>
              </a:spcBef>
              <a:buClrTx/>
              <a:buSzPts val="4000"/>
              <a:buFontTx/>
              <a:defRPr sz="4000">
                <a:solidFill>
                  <a:schemeClr val="accent2"/>
                </a:solidFill>
              </a:defRPr>
            </a:lvl3pPr>
            <a:lvl4pPr marL="2184400" indent="-711200">
              <a:spcBef>
                <a:spcPts val="800"/>
              </a:spcBef>
              <a:buClrTx/>
              <a:buSzPts val="4000"/>
              <a:buFontTx/>
              <a:defRPr sz="4000">
                <a:solidFill>
                  <a:schemeClr val="accent2"/>
                </a:solidFill>
              </a:defRPr>
            </a:lvl4pPr>
            <a:lvl5pPr marL="2641600" indent="-711200">
              <a:spcBef>
                <a:spcPts val="800"/>
              </a:spcBef>
              <a:buClrTx/>
              <a:buSzPts val="4000"/>
              <a:buFontTx/>
              <a:defRPr sz="4000">
                <a:solidFill>
                  <a:schemeClr val="accent2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Google Shape;37;p15"/>
          <p:cNvSpPr>
            <a:spLocks noGrp="1"/>
          </p:cNvSpPr>
          <p:nvPr>
            <p:ph type="pic" idx="2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 lvl="0"/>
            <a:endParaRPr noProof="0">
              <a:sym typeface="Calibri"/>
            </a:endParaRPr>
          </a:p>
        </p:txBody>
      </p:sp>
      <p:sp>
        <p:nvSpPr>
          <p:cNvPr id="41" name="Title Text"/>
          <p:cNvSpPr txBox="1">
            <a:spLocks noGrp="1"/>
          </p:cNvSpPr>
          <p:nvPr>
            <p:ph type="title"/>
          </p:nvPr>
        </p:nvSpPr>
        <p:spPr>
          <a:xfrm>
            <a:off x="694166" y="2704659"/>
            <a:ext cx="5173233" cy="1312625"/>
          </a:xfrm>
          <a:prstGeom prst="rect">
            <a:avLst/>
          </a:prstGeom>
        </p:spPr>
        <p:txBody>
          <a:bodyPr anchor="ctr"/>
          <a:lstStyle>
            <a:lvl1pPr>
              <a:defRPr sz="4000"/>
            </a:lvl1pPr>
          </a:lstStyle>
          <a:p>
            <a:r>
              <a:t>Title Text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6A6A02EB-9969-4C05-1C08-6BB8B21048CE}"/>
              </a:ext>
            </a:extLst>
          </p:cNvPr>
          <p:cNvSpPr txBox="1">
            <a:spLocks noGrp="1"/>
          </p:cNvSpPr>
          <p:nvPr>
            <p:ph type="sldNum" sz="quarter" idx="22"/>
          </p:nvPr>
        </p:nvSpPr>
        <p:spPr>
          <a:xfrm>
            <a:off x="5892800" y="6172200"/>
            <a:ext cx="2844800" cy="368300"/>
          </a:xfrm>
        </p:spPr>
        <p:txBody>
          <a:bodyPr lIns="45719" tIns="45719" rIns="45719" bIns="45719" anchor="ctr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>
              <a:defRPr/>
            </a:pPr>
            <a:fld id="{F5C8FE59-6378-4733-B64E-A9F639F1229C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317290810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0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2EA21A12-44B8-8C63-E61A-1A00E7F01626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D8994-7102-4286-B177-F4AC43134244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2318786587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AC7306A1-BE8E-E110-A473-2FAF89E56586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xfrm>
            <a:off x="5892800" y="6172200"/>
            <a:ext cx="2844800" cy="368300"/>
          </a:xfrm>
        </p:spPr>
        <p:txBody>
          <a:bodyPr lIns="45719" tIns="45719" rIns="45719" bIns="45719" anchor="ctr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>
              <a:defRPr/>
            </a:pPr>
            <a:fld id="{02F37C77-CC03-45D9-8B40-C1AC5C52BBB9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3183694038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Text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1" cy="1362076"/>
          </a:xfrm>
          <a:prstGeom prst="rect">
            <a:avLst/>
          </a:prstGeom>
        </p:spPr>
        <p:txBody>
          <a:bodyPr/>
          <a:lstStyle>
            <a:lvl1pPr algn="l">
              <a:defRPr sz="4000" b="1"/>
            </a:lvl1pPr>
          </a:lstStyle>
          <a:p>
            <a:r>
              <a:t>Title Text</a:t>
            </a:r>
          </a:p>
        </p:txBody>
      </p:sp>
      <p:sp>
        <p:nvSpPr>
          <p:cNvPr id="6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63084" y="2906713"/>
            <a:ext cx="10363201" cy="1500188"/>
          </a:xfrm>
          <a:prstGeom prst="rect">
            <a:avLst/>
          </a:prstGeom>
        </p:spPr>
        <p:txBody>
          <a:bodyPr anchor="b"/>
          <a:lstStyle>
            <a:lvl1pPr marL="228600" indent="0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228600" indent="457200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228600" indent="914400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228600" indent="1371600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228600" indent="1828800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643219A2-075A-DCC5-3A47-D49FFEDC5F6C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201AA-7991-4DD8-9C1B-8E47FDD1DE39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1464287186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525964"/>
          </a:xfrm>
          <a:prstGeom prst="rect">
            <a:avLst/>
          </a:prstGeom>
        </p:spPr>
        <p:txBody>
          <a:bodyPr/>
          <a:lstStyle>
            <a:lvl1pPr indent="-406400">
              <a:spcBef>
                <a:spcPts val="500"/>
              </a:spcBef>
              <a:buSzPts val="2800"/>
              <a:defRPr sz="2800"/>
            </a:lvl1pPr>
            <a:lvl2pPr marL="977900" indent="-444500">
              <a:spcBef>
                <a:spcPts val="500"/>
              </a:spcBef>
              <a:buSzPts val="2800"/>
              <a:defRPr sz="2800"/>
            </a:lvl2pPr>
            <a:lvl3pPr marL="1513839" indent="-497839">
              <a:spcBef>
                <a:spcPts val="500"/>
              </a:spcBef>
              <a:buSzPts val="2800"/>
              <a:defRPr sz="2800"/>
            </a:lvl3pPr>
            <a:lvl4pPr marL="2019300" indent="-533400">
              <a:spcBef>
                <a:spcPts val="500"/>
              </a:spcBef>
              <a:buSzPts val="2800"/>
              <a:defRPr sz="2800"/>
            </a:lvl4pPr>
            <a:lvl5pPr marL="2476500" indent="-533400">
              <a:spcBef>
                <a:spcPts val="500"/>
              </a:spcBef>
              <a:buSzPts val="2800"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Google Shape;67;p22"/>
          <p:cNvSpPr txBox="1">
            <a:spLocks noGrp="1"/>
          </p:cNvSpPr>
          <p:nvPr>
            <p:ph type="body" sz="half" idx="21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BD0A6B65-C0E9-907B-F30C-7773E7659ED4}"/>
              </a:ext>
            </a:extLst>
          </p:cNvPr>
          <p:cNvSpPr txBox="1">
            <a:spLocks noGrp="1"/>
          </p:cNvSpPr>
          <p:nvPr>
            <p:ph type="sldNum" sz="quarter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C54C50-E8C6-4543-B73C-E22ED0B7D912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3964369573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09600" y="1535112"/>
            <a:ext cx="5386917" cy="639763"/>
          </a:xfrm>
          <a:prstGeom prst="rect">
            <a:avLst/>
          </a:prstGeom>
        </p:spPr>
        <p:txBody>
          <a:bodyPr anchor="b"/>
          <a:lstStyle>
            <a:lvl1pPr marL="228600" indent="0">
              <a:spcBef>
                <a:spcPts val="400"/>
              </a:spcBef>
              <a:buClrTx/>
              <a:buSzTx/>
              <a:buFontTx/>
              <a:buNone/>
              <a:defRPr sz="2400" b="1"/>
            </a:lvl1pPr>
            <a:lvl2pPr marL="228600" indent="457200">
              <a:spcBef>
                <a:spcPts val="400"/>
              </a:spcBef>
              <a:buClrTx/>
              <a:buSzTx/>
              <a:buFontTx/>
              <a:buNone/>
              <a:defRPr sz="2400" b="1"/>
            </a:lvl2pPr>
            <a:lvl3pPr marL="228600" indent="914400">
              <a:spcBef>
                <a:spcPts val="400"/>
              </a:spcBef>
              <a:buClrTx/>
              <a:buSzTx/>
              <a:buFontTx/>
              <a:buNone/>
              <a:defRPr sz="2400" b="1"/>
            </a:lvl3pPr>
            <a:lvl4pPr marL="228600" indent="1371600">
              <a:spcBef>
                <a:spcPts val="400"/>
              </a:spcBef>
              <a:buClrTx/>
              <a:buSzTx/>
              <a:buFontTx/>
              <a:buNone/>
              <a:defRPr sz="2400" b="1"/>
            </a:lvl4pPr>
            <a:lvl5pPr marL="228600" indent="1828800">
              <a:spcBef>
                <a:spcPts val="400"/>
              </a:spcBef>
              <a:buClrTx/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Google Shape;78;p24"/>
          <p:cNvSpPr txBox="1">
            <a:spLocks noGrp="1"/>
          </p:cNvSpPr>
          <p:nvPr>
            <p:ph type="body" sz="half" idx="21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" name="Google Shape;79;p24"/>
          <p:cNvSpPr txBox="1">
            <a:spLocks noGrp="1"/>
          </p:cNvSpPr>
          <p:nvPr>
            <p:ph type="body" sz="quarter" idx="22"/>
          </p:nvPr>
        </p:nvSpPr>
        <p:spPr>
          <a:xfrm>
            <a:off x="6193368" y="1535112"/>
            <a:ext cx="5389034" cy="639763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88" name="Google Shape;80;p24"/>
          <p:cNvSpPr txBox="1">
            <a:spLocks noGrp="1"/>
          </p:cNvSpPr>
          <p:nvPr>
            <p:ph type="body" sz="half" idx="23"/>
          </p:nvPr>
        </p:nvSpPr>
        <p:spPr>
          <a:xfrm>
            <a:off x="6193368" y="2174875"/>
            <a:ext cx="5389034" cy="39512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F2EBF052-FC77-A045-2424-5BBCC71C95F2}"/>
              </a:ext>
            </a:extLst>
          </p:cNvPr>
          <p:cNvSpPr txBox="1">
            <a:spLocks noGrp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948AB-7865-4794-AA99-EF9132788DAB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4290490040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26AAC1D6-475C-BBF5-3F7A-3CD685884F82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755AAA-7A6C-434B-AC1F-F14F35239081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3485909280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086F86EA-E1C7-DCE6-070B-F3AE64F667B7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4FC13E-D9EA-4AF9-ACCF-F2EE72B26F93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2428314761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itle Text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112" name="Body Level One…"/>
          <p:cNvSpPr txBox="1">
            <a:spLocks noGrp="1"/>
          </p:cNvSpPr>
          <p:nvPr>
            <p:ph type="body" idx="1"/>
          </p:nvPr>
        </p:nvSpPr>
        <p:spPr>
          <a:xfrm>
            <a:off x="4766733" y="273050"/>
            <a:ext cx="6815667" cy="5853114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3" name="Google Shape;108;p30"/>
          <p:cNvSpPr txBox="1">
            <a:spLocks noGrp="1"/>
          </p:cNvSpPr>
          <p:nvPr>
            <p:ph type="body" sz="half" idx="21"/>
          </p:nvPr>
        </p:nvSpPr>
        <p:spPr>
          <a:xfrm>
            <a:off x="609600" y="1435101"/>
            <a:ext cx="4011085" cy="469106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D13E8061-96E2-A166-7B50-F93AA58B8337}"/>
              </a:ext>
            </a:extLst>
          </p:cNvPr>
          <p:cNvSpPr txBox="1">
            <a:spLocks noGrp="1"/>
          </p:cNvSpPr>
          <p:nvPr>
            <p:ph type="sldNum" sz="quarter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ECBE3-6269-41E5-8E34-135A5280C127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2172749386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itle Text"/>
          <p:cNvSpPr txBox="1">
            <a:spLocks noGrp="1"/>
          </p:cNvSpPr>
          <p:nvPr>
            <p:ph type="title"/>
          </p:nvPr>
        </p:nvSpPr>
        <p:spPr>
          <a:xfrm>
            <a:off x="2389716" y="4800600"/>
            <a:ext cx="73152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122" name="Google Shape;118;p32"/>
          <p:cNvSpPr>
            <a:spLocks noGrp="1"/>
          </p:cNvSpPr>
          <p:nvPr>
            <p:ph type="pic" sz="half" idx="21"/>
          </p:nvPr>
        </p:nvSpPr>
        <p:spPr>
          <a:xfrm>
            <a:off x="2389716" y="612775"/>
            <a:ext cx="7315201" cy="411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 lvl="0"/>
            <a:endParaRPr noProof="0">
              <a:sym typeface="Calibri"/>
            </a:endParaRPr>
          </a:p>
        </p:txBody>
      </p:sp>
      <p:sp>
        <p:nvSpPr>
          <p:cNvPr id="12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89716" y="5367337"/>
            <a:ext cx="7315201" cy="804863"/>
          </a:xfrm>
          <a:prstGeom prst="rect">
            <a:avLst/>
          </a:prstGeom>
        </p:spPr>
        <p:txBody>
          <a:bodyPr/>
          <a:lstStyle>
            <a:lvl1pPr marL="228600" indent="0">
              <a:spcBef>
                <a:spcPts val="200"/>
              </a:spcBef>
              <a:buClrTx/>
              <a:buSzTx/>
              <a:buFontTx/>
              <a:buNone/>
              <a:defRPr sz="1400"/>
            </a:lvl1pPr>
            <a:lvl2pPr marL="228600" indent="457200">
              <a:spcBef>
                <a:spcPts val="200"/>
              </a:spcBef>
              <a:buClrTx/>
              <a:buSzTx/>
              <a:buFontTx/>
              <a:buNone/>
              <a:defRPr sz="1400"/>
            </a:lvl2pPr>
            <a:lvl3pPr marL="228600" indent="914400">
              <a:spcBef>
                <a:spcPts val="200"/>
              </a:spcBef>
              <a:buClrTx/>
              <a:buSzTx/>
              <a:buFontTx/>
              <a:buNone/>
              <a:defRPr sz="1400"/>
            </a:lvl3pPr>
            <a:lvl4pPr marL="228600" indent="1371600">
              <a:spcBef>
                <a:spcPts val="200"/>
              </a:spcBef>
              <a:buClrTx/>
              <a:buSzTx/>
              <a:buFontTx/>
              <a:buNone/>
              <a:defRPr sz="1400"/>
            </a:lvl4pPr>
            <a:lvl5pPr marL="228600" indent="1828800">
              <a:spcBef>
                <a:spcPts val="200"/>
              </a:spcBef>
              <a:buClrTx/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F2806959-A17C-55A7-61CA-A382728D908E}"/>
              </a:ext>
            </a:extLst>
          </p:cNvPr>
          <p:cNvSpPr txBox="1">
            <a:spLocks noGrp="1"/>
          </p:cNvSpPr>
          <p:nvPr>
            <p:ph type="sldNum" sz="quarter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5AFAF-2D6D-4BFC-85AE-6F076C7161AF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1492892977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6E3F4962-2ECF-607F-E9C9-AD87A8A6FA8B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xfrm>
            <a:off x="5892800" y="6172200"/>
            <a:ext cx="2844800" cy="368300"/>
          </a:xfrm>
        </p:spPr>
        <p:txBody>
          <a:bodyPr lIns="45719" tIns="45719" rIns="45719" bIns="45719" anchor="ctr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>
              <a:defRPr/>
            </a:pPr>
            <a:fld id="{B9EA91DC-7799-4357-9ABA-9E564E1FFE01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2059819432"/>
      </p:ext>
    </p:extLst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2" name="Body Level One…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8"/>
            <a:ext cx="4525964" cy="109728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CA6AEC4E-4D96-A1D4-CCF5-78F2296616CE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10FBE-DD90-41E0-A657-5333A5788E0F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1034748530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itle Text"/>
          <p:cNvSpPr txBox="1">
            <a:spLocks noGrp="1"/>
          </p:cNvSpPr>
          <p:nvPr>
            <p:ph type="title"/>
          </p:nvPr>
        </p:nvSpPr>
        <p:spPr>
          <a:xfrm rot="5400000">
            <a:off x="7285038" y="1828801"/>
            <a:ext cx="5851526" cy="27432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1" name="Body Level One…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9"/>
            <a:ext cx="5851526" cy="80264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E7BA12E1-718F-2900-5E4D-7CD5EE27522C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93605-B070-48D1-AD42-CDE4B734D923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375345322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Text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1" cy="1362076"/>
          </a:xfrm>
          <a:prstGeom prst="rect">
            <a:avLst/>
          </a:prstGeom>
        </p:spPr>
        <p:txBody>
          <a:bodyPr/>
          <a:lstStyle>
            <a:lvl1pPr algn="l">
              <a:defRPr sz="4000" b="1"/>
            </a:lvl1pPr>
          </a:lstStyle>
          <a:p>
            <a:r>
              <a:t>Title Text</a:t>
            </a:r>
          </a:p>
        </p:txBody>
      </p:sp>
      <p:sp>
        <p:nvSpPr>
          <p:cNvPr id="6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63084" y="2906713"/>
            <a:ext cx="10363201" cy="1500188"/>
          </a:xfrm>
          <a:prstGeom prst="rect">
            <a:avLst/>
          </a:prstGeom>
        </p:spPr>
        <p:txBody>
          <a:bodyPr anchor="b"/>
          <a:lstStyle>
            <a:lvl1pPr marL="228600" indent="0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228600" indent="457200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228600" indent="914400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228600" indent="1371600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228600" indent="1828800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7E8E5A6E-60F1-C115-395B-6680DC931852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E855D-D372-4017-9987-8A119FC16C20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146821526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525964"/>
          </a:xfrm>
          <a:prstGeom prst="rect">
            <a:avLst/>
          </a:prstGeom>
        </p:spPr>
        <p:txBody>
          <a:bodyPr/>
          <a:lstStyle>
            <a:lvl1pPr indent="-406400">
              <a:spcBef>
                <a:spcPts val="500"/>
              </a:spcBef>
              <a:buSzPts val="2800"/>
              <a:defRPr sz="2800"/>
            </a:lvl1pPr>
            <a:lvl2pPr marL="977900" indent="-444500">
              <a:spcBef>
                <a:spcPts val="500"/>
              </a:spcBef>
              <a:buSzPts val="2800"/>
              <a:defRPr sz="2800"/>
            </a:lvl2pPr>
            <a:lvl3pPr marL="1513839" indent="-497839">
              <a:spcBef>
                <a:spcPts val="500"/>
              </a:spcBef>
              <a:buSzPts val="2800"/>
              <a:defRPr sz="2800"/>
            </a:lvl3pPr>
            <a:lvl4pPr marL="2019300" indent="-533400">
              <a:spcBef>
                <a:spcPts val="500"/>
              </a:spcBef>
              <a:buSzPts val="2800"/>
              <a:defRPr sz="2800"/>
            </a:lvl4pPr>
            <a:lvl5pPr marL="2476500" indent="-533400">
              <a:spcBef>
                <a:spcPts val="500"/>
              </a:spcBef>
              <a:buSzPts val="2800"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Google Shape;67;p22"/>
          <p:cNvSpPr txBox="1">
            <a:spLocks noGrp="1"/>
          </p:cNvSpPr>
          <p:nvPr>
            <p:ph type="body" sz="half" idx="21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5B25690A-64AD-5FF7-F0D3-FEE4423C6C73}"/>
              </a:ext>
            </a:extLst>
          </p:cNvPr>
          <p:cNvSpPr txBox="1">
            <a:spLocks noGrp="1"/>
          </p:cNvSpPr>
          <p:nvPr>
            <p:ph type="sldNum" sz="quarter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E78CBD-DC97-4702-AFC3-CD7F0C91B8CD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35394865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09600" y="1535112"/>
            <a:ext cx="5386917" cy="639763"/>
          </a:xfrm>
          <a:prstGeom prst="rect">
            <a:avLst/>
          </a:prstGeom>
        </p:spPr>
        <p:txBody>
          <a:bodyPr anchor="b"/>
          <a:lstStyle>
            <a:lvl1pPr marL="228600" indent="0">
              <a:spcBef>
                <a:spcPts val="400"/>
              </a:spcBef>
              <a:buClrTx/>
              <a:buSzTx/>
              <a:buFontTx/>
              <a:buNone/>
              <a:defRPr sz="2400" b="1"/>
            </a:lvl1pPr>
            <a:lvl2pPr marL="228600" indent="457200">
              <a:spcBef>
                <a:spcPts val="400"/>
              </a:spcBef>
              <a:buClrTx/>
              <a:buSzTx/>
              <a:buFontTx/>
              <a:buNone/>
              <a:defRPr sz="2400" b="1"/>
            </a:lvl2pPr>
            <a:lvl3pPr marL="228600" indent="914400">
              <a:spcBef>
                <a:spcPts val="400"/>
              </a:spcBef>
              <a:buClrTx/>
              <a:buSzTx/>
              <a:buFontTx/>
              <a:buNone/>
              <a:defRPr sz="2400" b="1"/>
            </a:lvl3pPr>
            <a:lvl4pPr marL="228600" indent="1371600">
              <a:spcBef>
                <a:spcPts val="400"/>
              </a:spcBef>
              <a:buClrTx/>
              <a:buSzTx/>
              <a:buFontTx/>
              <a:buNone/>
              <a:defRPr sz="2400" b="1"/>
            </a:lvl4pPr>
            <a:lvl5pPr marL="228600" indent="1828800">
              <a:spcBef>
                <a:spcPts val="400"/>
              </a:spcBef>
              <a:buClrTx/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Google Shape;78;p24"/>
          <p:cNvSpPr txBox="1">
            <a:spLocks noGrp="1"/>
          </p:cNvSpPr>
          <p:nvPr>
            <p:ph type="body" sz="half" idx="21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" name="Google Shape;79;p24"/>
          <p:cNvSpPr txBox="1">
            <a:spLocks noGrp="1"/>
          </p:cNvSpPr>
          <p:nvPr>
            <p:ph type="body" sz="quarter" idx="22"/>
          </p:nvPr>
        </p:nvSpPr>
        <p:spPr>
          <a:xfrm>
            <a:off x="6193368" y="1535112"/>
            <a:ext cx="5389034" cy="639763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88" name="Google Shape;80;p24"/>
          <p:cNvSpPr txBox="1">
            <a:spLocks noGrp="1"/>
          </p:cNvSpPr>
          <p:nvPr>
            <p:ph type="body" sz="half" idx="23"/>
          </p:nvPr>
        </p:nvSpPr>
        <p:spPr>
          <a:xfrm>
            <a:off x="6193368" y="2174875"/>
            <a:ext cx="5389034" cy="39512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59BDC6AD-4798-F493-A0F0-28BD106614F6}"/>
              </a:ext>
            </a:extLst>
          </p:cNvPr>
          <p:cNvSpPr txBox="1">
            <a:spLocks noGrp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ACA63-F5EF-40AF-8BD0-948944FDC5AA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541281689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F378EBC0-ECE8-CF27-8A0B-A6593391F110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DAAD1-FF35-4CF9-92F9-2F9EC44A10A8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282110468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1CB48DB5-DD7E-C3FD-523F-EA265F0DD580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2F442-C466-4A12-A6E0-538194F904AF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</p:spTree>
    <p:extLst>
      <p:ext uri="{BB962C8B-B14F-4D97-AF65-F5344CB8AC3E}">
        <p14:creationId xmlns:p14="http://schemas.microsoft.com/office/powerpoint/2010/main" val="5437067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Text">
            <a:extLst>
              <a:ext uri="{FF2B5EF4-FFF2-40B4-BE49-F238E27FC236}">
                <a16:creationId xmlns:a16="http://schemas.microsoft.com/office/drawing/2014/main" id="{7F5484E7-5CE8-DE70-E67B-715D0032AFEE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45699" tIns="45699" rIns="45699" bIns="456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>
                <a:sym typeface="Calibri" panose="020F0502020204030204" pitchFamily="34" charset="0"/>
              </a:rPr>
              <a:t>Title Text</a:t>
            </a:r>
          </a:p>
        </p:txBody>
      </p:sp>
      <p:sp>
        <p:nvSpPr>
          <p:cNvPr id="1027" name="Body Level One…">
            <a:extLst>
              <a:ext uri="{FF2B5EF4-FFF2-40B4-BE49-F238E27FC236}">
                <a16:creationId xmlns:a16="http://schemas.microsoft.com/office/drawing/2014/main" id="{27233164-F942-6101-B111-B86F13FE9EC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45699" tIns="45699" rIns="45699" bIns="456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>
                <a:sym typeface="Calibri" panose="020F0502020204030204" pitchFamily="34" charset="0"/>
              </a:rPr>
              <a:t>Body Level One</a:t>
            </a:r>
          </a:p>
          <a:p>
            <a:pPr lvl="1"/>
            <a:r>
              <a:rPr lang="bg-BG" altLang="bg-BG">
                <a:sym typeface="Calibri" panose="020F0502020204030204" pitchFamily="34" charset="0"/>
              </a:rPr>
              <a:t>Body Level Two</a:t>
            </a:r>
          </a:p>
          <a:p>
            <a:pPr lvl="2"/>
            <a:r>
              <a:rPr lang="bg-BG" altLang="bg-BG">
                <a:sym typeface="Calibri" panose="020F0502020204030204" pitchFamily="34" charset="0"/>
              </a:rPr>
              <a:t>Body Level Three</a:t>
            </a:r>
          </a:p>
          <a:p>
            <a:pPr lvl="3"/>
            <a:r>
              <a:rPr lang="bg-BG" altLang="bg-BG">
                <a:sym typeface="Calibri" panose="020F0502020204030204" pitchFamily="34" charset="0"/>
              </a:rPr>
              <a:t>Body Level Four</a:t>
            </a:r>
          </a:p>
          <a:p>
            <a:pPr lvl="4"/>
            <a:r>
              <a:rPr lang="bg-BG" altLang="bg-BG">
                <a:sym typeface="Calibri" panose="020F0502020204030204" pitchFamily="34" charset="0"/>
              </a:rPr>
              <a:t>Body Level Five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04EA86B2-2C26-1A93-B44E-233BE128C885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737600" y="6356350"/>
            <a:ext cx="336550" cy="333375"/>
          </a:xfrm>
          <a:prstGeom prst="rect">
            <a:avLst/>
          </a:prstGeom>
          <a:ln w="12700">
            <a:miter lim="400000"/>
          </a:ln>
        </p:spPr>
        <p:txBody>
          <a:bodyPr vert="horz" wrap="none" lIns="45699" tIns="45699" rIns="45699" bIns="45699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>
              <a:defRPr/>
            </a:pPr>
            <a:fld id="{7D0E9960-6CA6-4119-AB4A-C02416C77288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128E54-329F-5141-7896-693867FC001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922963" y="190500"/>
            <a:ext cx="3714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bg-BG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361252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457200" indent="-431800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ts val="3200"/>
        <a:buFont typeface="Arial" panose="020B0604020202020204" pitchFamily="34" charset="0"/>
        <a:buChar char="•"/>
        <a:defRPr sz="32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1pPr>
      <a:lvl2pPr marL="971550" indent="-463550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ts val="3200"/>
        <a:buFont typeface="Arial" panose="020B0604020202020204" pitchFamily="34" charset="0"/>
        <a:buChar char="–"/>
        <a:defRPr sz="32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2pPr>
      <a:lvl3pPr marL="1498600" indent="-508000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ts val="3200"/>
        <a:buFont typeface="Arial" panose="020B0604020202020204" pitchFamily="34" charset="0"/>
        <a:buChar char="•"/>
        <a:defRPr sz="32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3pPr>
      <a:lvl4pPr marL="2041525" indent="-568325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ts val="3200"/>
        <a:buFont typeface="Arial" panose="020B0604020202020204" pitchFamily="34" charset="0"/>
        <a:buChar char="–"/>
        <a:defRPr sz="32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4pPr>
      <a:lvl5pPr marL="2498725" indent="-568325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ts val="3200"/>
        <a:buFont typeface="Arial" panose="020B0604020202020204" pitchFamily="34" charset="0"/>
        <a:buChar char="»"/>
        <a:defRPr sz="32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5pPr>
      <a:lvl6pPr marL="2956560" marR="0" indent="-56896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413759" marR="0" indent="-56895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870959" marR="0" indent="-56895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328159" marR="0" indent="-56895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Text">
            <a:extLst>
              <a:ext uri="{FF2B5EF4-FFF2-40B4-BE49-F238E27FC236}">
                <a16:creationId xmlns:a16="http://schemas.microsoft.com/office/drawing/2014/main" id="{5854EB6E-35F7-2F3A-F8FC-C5DE9797186F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45699" tIns="45699" rIns="45699" bIns="456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>
                <a:sym typeface="Calibri" panose="020F0502020204030204" pitchFamily="34" charset="0"/>
              </a:rPr>
              <a:t>Title Text</a:t>
            </a:r>
          </a:p>
        </p:txBody>
      </p:sp>
      <p:sp>
        <p:nvSpPr>
          <p:cNvPr id="1027" name="Body Level One…">
            <a:extLst>
              <a:ext uri="{FF2B5EF4-FFF2-40B4-BE49-F238E27FC236}">
                <a16:creationId xmlns:a16="http://schemas.microsoft.com/office/drawing/2014/main" id="{1D407029-2FAB-BA40-1274-3C1EEDEB2BC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45699" tIns="45699" rIns="45699" bIns="456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>
                <a:sym typeface="Calibri" panose="020F0502020204030204" pitchFamily="34" charset="0"/>
              </a:rPr>
              <a:t>Body Level One</a:t>
            </a:r>
          </a:p>
          <a:p>
            <a:pPr lvl="1"/>
            <a:r>
              <a:rPr lang="bg-BG" altLang="bg-BG">
                <a:sym typeface="Calibri" panose="020F0502020204030204" pitchFamily="34" charset="0"/>
              </a:rPr>
              <a:t>Body Level Two</a:t>
            </a:r>
          </a:p>
          <a:p>
            <a:pPr lvl="2"/>
            <a:r>
              <a:rPr lang="bg-BG" altLang="bg-BG">
                <a:sym typeface="Calibri" panose="020F0502020204030204" pitchFamily="34" charset="0"/>
              </a:rPr>
              <a:t>Body Level Three</a:t>
            </a:r>
          </a:p>
          <a:p>
            <a:pPr lvl="3"/>
            <a:r>
              <a:rPr lang="bg-BG" altLang="bg-BG">
                <a:sym typeface="Calibri" panose="020F0502020204030204" pitchFamily="34" charset="0"/>
              </a:rPr>
              <a:t>Body Level Four</a:t>
            </a:r>
          </a:p>
          <a:p>
            <a:pPr lvl="4"/>
            <a:r>
              <a:rPr lang="bg-BG" altLang="bg-BG">
                <a:sym typeface="Calibri" panose="020F0502020204030204" pitchFamily="34" charset="0"/>
              </a:rPr>
              <a:t>Body Level Five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52B4276C-2484-F81D-E871-B73A37C150D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737600" y="6356350"/>
            <a:ext cx="336550" cy="333375"/>
          </a:xfrm>
          <a:prstGeom prst="rect">
            <a:avLst/>
          </a:prstGeom>
          <a:ln w="12700">
            <a:miter lim="400000"/>
          </a:ln>
        </p:spPr>
        <p:txBody>
          <a:bodyPr vert="horz" wrap="none" lIns="45699" tIns="45699" rIns="45699" bIns="45699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>
              <a:defRPr/>
            </a:pPr>
            <a:fld id="{BC174522-4C37-41A3-9DEA-A3C535F42C41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E6BFAE-BBFA-0D5F-6FD0-8E03FBC38EB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922963" y="190500"/>
            <a:ext cx="3714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bg-BG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283868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457200" indent="-431800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ts val="3200"/>
        <a:buFont typeface="Arial" panose="020B0604020202020204" pitchFamily="34" charset="0"/>
        <a:buChar char="•"/>
        <a:defRPr sz="32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1pPr>
      <a:lvl2pPr marL="971550" indent="-463550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ts val="3200"/>
        <a:buFont typeface="Arial" panose="020B0604020202020204" pitchFamily="34" charset="0"/>
        <a:buChar char="–"/>
        <a:defRPr sz="32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2pPr>
      <a:lvl3pPr marL="1498600" indent="-508000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ts val="3200"/>
        <a:buFont typeface="Arial" panose="020B0604020202020204" pitchFamily="34" charset="0"/>
        <a:buChar char="•"/>
        <a:defRPr sz="32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3pPr>
      <a:lvl4pPr marL="2041525" indent="-568325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ts val="3200"/>
        <a:buFont typeface="Arial" panose="020B0604020202020204" pitchFamily="34" charset="0"/>
        <a:buChar char="–"/>
        <a:defRPr sz="32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4pPr>
      <a:lvl5pPr marL="2498725" indent="-568325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ts val="3200"/>
        <a:buFont typeface="Arial" panose="020B0604020202020204" pitchFamily="34" charset="0"/>
        <a:buChar char="»"/>
        <a:defRPr sz="32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5pPr>
      <a:lvl6pPr marL="2956560" marR="0" indent="-56896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413759" marR="0" indent="-56895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870959" marR="0" indent="-56895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328159" marR="0" indent="-56895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Text">
            <a:extLst>
              <a:ext uri="{FF2B5EF4-FFF2-40B4-BE49-F238E27FC236}">
                <a16:creationId xmlns:a16="http://schemas.microsoft.com/office/drawing/2014/main" id="{51B7AFF5-4F35-791F-643D-AB95A1843B80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45699" tIns="45699" rIns="45699" bIns="456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>
                <a:sym typeface="Calibri" panose="020F0502020204030204" pitchFamily="34" charset="0"/>
              </a:rPr>
              <a:t>Title Text</a:t>
            </a:r>
          </a:p>
        </p:txBody>
      </p:sp>
      <p:sp>
        <p:nvSpPr>
          <p:cNvPr id="14339" name="Body Level One…">
            <a:extLst>
              <a:ext uri="{FF2B5EF4-FFF2-40B4-BE49-F238E27FC236}">
                <a16:creationId xmlns:a16="http://schemas.microsoft.com/office/drawing/2014/main" id="{100F12C9-6939-42CE-1FCA-EB3BA6304C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45699" tIns="45699" rIns="45699" bIns="456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>
                <a:sym typeface="Calibri" panose="020F0502020204030204" pitchFamily="34" charset="0"/>
              </a:rPr>
              <a:t>Body Level One</a:t>
            </a:r>
          </a:p>
          <a:p>
            <a:pPr lvl="1"/>
            <a:r>
              <a:rPr lang="bg-BG" altLang="bg-BG">
                <a:sym typeface="Calibri" panose="020F0502020204030204" pitchFamily="34" charset="0"/>
              </a:rPr>
              <a:t>Body Level Two</a:t>
            </a:r>
          </a:p>
          <a:p>
            <a:pPr lvl="2"/>
            <a:r>
              <a:rPr lang="bg-BG" altLang="bg-BG">
                <a:sym typeface="Calibri" panose="020F0502020204030204" pitchFamily="34" charset="0"/>
              </a:rPr>
              <a:t>Body Level Three</a:t>
            </a:r>
          </a:p>
          <a:p>
            <a:pPr lvl="3"/>
            <a:r>
              <a:rPr lang="bg-BG" altLang="bg-BG">
                <a:sym typeface="Calibri" panose="020F0502020204030204" pitchFamily="34" charset="0"/>
              </a:rPr>
              <a:t>Body Level Four</a:t>
            </a:r>
          </a:p>
          <a:p>
            <a:pPr lvl="4"/>
            <a:r>
              <a:rPr lang="bg-BG" altLang="bg-BG">
                <a:sym typeface="Calibri" panose="020F0502020204030204" pitchFamily="34" charset="0"/>
              </a:rPr>
              <a:t>Body Level Five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5E246ECF-B2E1-8742-1248-578E06A83B0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737600" y="6356350"/>
            <a:ext cx="336550" cy="333375"/>
          </a:xfrm>
          <a:prstGeom prst="rect">
            <a:avLst/>
          </a:prstGeom>
          <a:ln w="12700">
            <a:miter lim="400000"/>
          </a:ln>
        </p:spPr>
        <p:txBody>
          <a:bodyPr vert="horz" wrap="none" lIns="45699" tIns="45699" rIns="45699" bIns="45699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>
              <a:defRPr/>
            </a:pPr>
            <a:fld id="{5B88A305-4CB9-4628-9990-582D26496E08}" type="slidenum">
              <a:rPr lang="en-BG" altLang="en-BG"/>
              <a:pPr>
                <a:defRPr/>
              </a:pPr>
              <a:t>‹#›</a:t>
            </a:fld>
            <a:endParaRPr lang="en-BG" altLang="en-BG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E1D1B1-8361-0B7F-15C9-436FE9FFD16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922963" y="190500"/>
            <a:ext cx="3714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bg-BG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291713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457200" indent="-431800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ts val="3200"/>
        <a:buFont typeface="Arial" panose="020B0604020202020204" pitchFamily="34" charset="0"/>
        <a:buChar char="•"/>
        <a:defRPr sz="32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1pPr>
      <a:lvl2pPr marL="971550" indent="-463550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ts val="3200"/>
        <a:buFont typeface="Arial" panose="020B0604020202020204" pitchFamily="34" charset="0"/>
        <a:buChar char="–"/>
        <a:defRPr sz="32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2pPr>
      <a:lvl3pPr marL="1498600" indent="-508000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ts val="3200"/>
        <a:buFont typeface="Arial" panose="020B0604020202020204" pitchFamily="34" charset="0"/>
        <a:buChar char="•"/>
        <a:defRPr sz="32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3pPr>
      <a:lvl4pPr marL="2041525" indent="-568325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ts val="3200"/>
        <a:buFont typeface="Arial" panose="020B0604020202020204" pitchFamily="34" charset="0"/>
        <a:buChar char="–"/>
        <a:defRPr sz="32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4pPr>
      <a:lvl5pPr marL="2498725" indent="-568325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ts val="3200"/>
        <a:buFont typeface="Arial" panose="020B0604020202020204" pitchFamily="34" charset="0"/>
        <a:buChar char="»"/>
        <a:defRPr sz="3200">
          <a:solidFill>
            <a:srgbClr val="000000"/>
          </a:solidFill>
          <a:latin typeface="Calibri"/>
          <a:ea typeface="Calibri"/>
          <a:cs typeface="Calibri"/>
          <a:sym typeface="Calibri" panose="020F0502020204030204" pitchFamily="34" charset="0"/>
        </a:defRPr>
      </a:lvl5pPr>
      <a:lvl6pPr marL="2956560" marR="0" indent="-56896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413759" marR="0" indent="-56895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870959" marR="0" indent="-56895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328159" marR="0" indent="-56895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13" Type="http://schemas.openxmlformats.org/officeDocument/2006/relationships/hyperlink" Target="https://eloan.ubb.bg/apply-online" TargetMode="External"/><Relationship Id="rId3" Type="http://schemas.openxmlformats.org/officeDocument/2006/relationships/image" Target="../media/image6.png"/><Relationship Id="rId7" Type="http://schemas.openxmlformats.org/officeDocument/2006/relationships/diagramLayout" Target="../diagrams/layout3.xml"/><Relationship Id="rId12" Type="http://schemas.openxmlformats.org/officeDocument/2006/relationships/image" Target="../media/image2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diagramData" Target="../diagrams/data3.xml"/><Relationship Id="rId11" Type="http://schemas.openxmlformats.org/officeDocument/2006/relationships/hyperlink" Target="https://eloan.ubb.bg/" TargetMode="External"/><Relationship Id="rId5" Type="http://schemas.openxmlformats.org/officeDocument/2006/relationships/image" Target="../media/image21.jpeg"/><Relationship Id="rId10" Type="http://schemas.microsoft.com/office/2007/relationships/diagramDrawing" Target="../diagrams/drawing3.xml"/><Relationship Id="rId4" Type="http://schemas.openxmlformats.org/officeDocument/2006/relationships/hyperlink" Target="https://eloan.ubb.bg/mortgage/application" TargetMode="External"/><Relationship Id="rId9" Type="http://schemas.openxmlformats.org/officeDocument/2006/relationships/diagramColors" Target="../diagrams/colors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.png"/><Relationship Id="rId5" Type="http://schemas.openxmlformats.org/officeDocument/2006/relationships/hyperlink" Target="https://www.ubb.bg/individual-clients/credits/ipotechen-kredit-s-fiksirana-lihva" TargetMode="External"/><Relationship Id="rId4" Type="http://schemas.openxmlformats.org/officeDocument/2006/relationships/hyperlink" Target="http://www.ubb.bg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4.jpeg"/><Relationship Id="rId4" Type="http://schemas.openxmlformats.org/officeDocument/2006/relationships/hyperlink" Target="http://www.ubb.bg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bb.bg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9.png"/><Relationship Id="rId5" Type="http://schemas.openxmlformats.org/officeDocument/2006/relationships/hyperlink" Target="https://www.ubb.bg/digital-onboarding" TargetMode="Externa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bit.ly/4atgDgr?fbclid=IwZXh0bgNhZW0CMTAAAR1cRwDlqGGzPIcDFtbl_zputmo5nmisgrElQKhfqiwq_9SAv-FtyRgwans_aem_qie45MjmQAJ5aur6lg3F5g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s://l.facebook.com/l.php?u=https%3A%2F%2Fbit.ly%2F4hmTcaO%3Ffbclid%3DIwZXh0bgNhZW0CMTAAAR37yYHdtVUhWfY3-p7leo3ScjnsxRQZKdb97pRbsAZwDj0Lhkre1kQt4dQ_aem_YQQZqDhQ-g0aBZHGfDIZcQ&amp;h=AT28Np2ZQr7dGBQ2To0qIMTm-0INrgUgAh2GALTVV1C1JgSOnxdONgjRkZi54r3D5WEU5j0g8fh6IsyB_2wmDbQk7sjCVYmULHRpBPRQke9vDqdqXgQu0HhGV9UGkygifUlu-sg_FSYRLDiC7_Jh&amp;__tn__=-UK*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6" Type="http://schemas.openxmlformats.org/officeDocument/2006/relationships/hyperlink" Target="https://l.facebook.com/l.php?u=https%3A%2F%2Fbit.ly%2F4hqb3h3%3Ffbclid%3DIwZXh0bgNhZW0CMTAAAR1tbcx05J0aCe2V1eG2UqXe3m6HrqHi_jkE168T1W9kdjT8e3Scf1g9YO0_aem_Ii6ActFjE5cDhL_ldRxEnA&amp;h=AT3QvRWWtV2osCToPfZLvcm_vFx4Ju-ACBOYKU-bGyikkQsoYZgN6HUODmtXM1M3VB3aswjzNf7gVFnvPg7mqry6oMuIlKHsZsrnuCHQSURfmOyMFRnfeQ3ewRQA9nbATxM1oCoZULgJFQmNPw0W&amp;__tn__=-UK*F" TargetMode="External"/><Relationship Id="rId5" Type="http://schemas.openxmlformats.org/officeDocument/2006/relationships/hyperlink" Target="https://l.facebook.com/l.php?u=https%3A%2F%2Fbit.ly%2F4gH32U0%3Ffbclid%3DIwZXh0bgNhZW0CMTAAAR2BVWrZBzgkbtZo3gGjJdTYGScScI1X8SX-KkugZNlT4CYaVEZCLWmuobA_aem_zey0pV5FTP8RtJ_97jaBSw&amp;h=AT1_IpZXHp6R5_iXTGR7UWBg_1X_Cn9rPrEwQapPXfAKpjhH8fb8FSzfDuGtkkGZC5ADcrT_BYu6sqItEUYHYptSW04R5z0ysXYv7Vg_q309a1eJ-if6IpA7JboOjiGKxlwfGYYdouuhT7ZiaT-s&amp;__tn__=-UK*F" TargetMode="External"/><Relationship Id="rId10" Type="http://schemas.openxmlformats.org/officeDocument/2006/relationships/image" Target="../media/image16.png"/><Relationship Id="rId4" Type="http://schemas.openxmlformats.org/officeDocument/2006/relationships/hyperlink" Target="https://bit.ly/411oywW?fbclid=IwZXh0bgNhZW0CMTAAAR2gZFJb02B-OwLf_GkvdfGSqt-mc6pbvY6Lsoi4kPdZf5VttH9Clm7V9Uw_aem_XQQTCmQ19U1UiTgcjEiIkA" TargetMode="External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diagramQuickStyle" Target="../diagrams/quickStyle2.xml"/><Relationship Id="rId3" Type="http://schemas.openxmlformats.org/officeDocument/2006/relationships/image" Target="../media/image6.png"/><Relationship Id="rId7" Type="http://schemas.openxmlformats.org/officeDocument/2006/relationships/diagramLayout" Target="../diagrams/layout1.xml"/><Relationship Id="rId12" Type="http://schemas.openxmlformats.org/officeDocument/2006/relationships/diagramLayout" Target="../diagrams/layou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diagramData" Target="../diagrams/data1.xml"/><Relationship Id="rId11" Type="http://schemas.openxmlformats.org/officeDocument/2006/relationships/diagramData" Target="../diagrams/data2.xml"/><Relationship Id="rId5" Type="http://schemas.openxmlformats.org/officeDocument/2006/relationships/image" Target="../media/image18.jpeg"/><Relationship Id="rId15" Type="http://schemas.microsoft.com/office/2007/relationships/diagramDrawing" Target="../diagrams/drawing2.xml"/><Relationship Id="rId10" Type="http://schemas.microsoft.com/office/2007/relationships/diagramDrawing" Target="../diagrams/drawing1.xml"/><Relationship Id="rId4" Type="http://schemas.openxmlformats.org/officeDocument/2006/relationships/image" Target="../media/image17.png"/><Relationship Id="rId9" Type="http://schemas.openxmlformats.org/officeDocument/2006/relationships/diagramColors" Target="../diagrams/colors1.xml"/><Relationship Id="rId14" Type="http://schemas.openxmlformats.org/officeDocument/2006/relationships/diagramColors" Target="../diagrams/colors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Relationship Id="rId4" Type="http://schemas.openxmlformats.org/officeDocument/2006/relationships/hyperlink" Target="http://www.ubb.b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Google Shape;148;p1">
            <a:extLst>
              <a:ext uri="{FF2B5EF4-FFF2-40B4-BE49-F238E27FC236}">
                <a16:creationId xmlns:a16="http://schemas.microsoft.com/office/drawing/2014/main" id="{FA30B6F1-1056-1DB5-527C-7CD405208D98}"/>
              </a:ext>
            </a:extLst>
          </p:cNvPr>
          <p:cNvSpPr txBox="1">
            <a:spLocks noGrp="1" noChangeArrowheads="1"/>
          </p:cNvSpPr>
          <p:nvPr>
            <p:ph type="body" sz="quarter" idx="1"/>
          </p:nvPr>
        </p:nvSpPr>
        <p:spPr>
          <a:xfrm>
            <a:off x="577850" y="6248862"/>
            <a:ext cx="5586413" cy="493713"/>
          </a:xfrm>
        </p:spPr>
        <p:txBody>
          <a:bodyPr/>
          <a:lstStyle/>
          <a:p>
            <a:pPr marL="0" eaLnBrk="1" hangingPunct="1">
              <a:spcBef>
                <a:spcPct val="0"/>
              </a:spcBef>
            </a:pPr>
            <a:r>
              <a:rPr lang="bg-BG" altLang="bg-BG" sz="1600" dirty="0">
                <a:latin typeface="Muller ExtraBold Italic" panose="00000900000000000000" pitchFamily="50" charset="-52"/>
                <a:cs typeface="Arial" panose="020B0604020202020204" pitchFamily="34" charset="0"/>
                <a:sym typeface="Arial" panose="020B0604020202020204" pitchFamily="34" charset="0"/>
              </a:rPr>
              <a:t>ЛИЦЕ ЗА КОНТАКТ: Маринела Тричкова</a:t>
            </a:r>
          </a:p>
          <a:p>
            <a:pPr marL="0" eaLnBrk="1" hangingPunct="1">
              <a:spcBef>
                <a:spcPct val="0"/>
              </a:spcBef>
            </a:pPr>
            <a:r>
              <a:rPr lang="bg-BG" altLang="bg-BG" sz="1600" dirty="0">
                <a:latin typeface="Muller ExtraBold Italic" panose="00000900000000000000" pitchFamily="50" charset="0"/>
                <a:cs typeface="Arial" panose="020B0604020202020204" pitchFamily="34" charset="0"/>
                <a:sym typeface="Arial" panose="020B0604020202020204" pitchFamily="34" charset="0"/>
              </a:rPr>
              <a:t> тел. за контакт 0886 758009</a:t>
            </a:r>
          </a:p>
          <a:p>
            <a:pPr marL="0" eaLnBrk="1" hangingPunct="1">
              <a:spcBef>
                <a:spcPct val="0"/>
              </a:spcBef>
            </a:pPr>
            <a:endParaRPr lang="bg-BG" altLang="bg-BG" sz="1600" dirty="0">
              <a:latin typeface="Muller ExtraBold Italic" panose="00000900000000000000" pitchFamily="50" charset="-5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2" name="Google Shape;149;p1">
            <a:extLst>
              <a:ext uri="{FF2B5EF4-FFF2-40B4-BE49-F238E27FC236}">
                <a16:creationId xmlns:a16="http://schemas.microsoft.com/office/drawing/2014/main" id="{E066F3D9-7CB0-B06D-6F0F-0024259E8232}"/>
              </a:ext>
            </a:extLst>
          </p:cNvPr>
          <p:cNvSpPr txBox="1">
            <a:spLocks/>
          </p:cNvSpPr>
          <p:nvPr/>
        </p:nvSpPr>
        <p:spPr>
          <a:xfrm>
            <a:off x="623888" y="1781175"/>
            <a:ext cx="5540375" cy="2308282"/>
          </a:xfrm>
          <a:prstGeom prst="rect">
            <a:avLst/>
          </a:prstGeom>
          <a:ln w="12700">
            <a:miter lim="400000"/>
          </a:ln>
        </p:spPr>
        <p:txBody>
          <a:bodyPr lIns="45699" tIns="45699" rIns="45699" bIns="45699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>
                <a:solidFill>
                  <a:srgbClr val="FFFFFF"/>
                </a:solidFill>
              </a:defRPr>
            </a:pPr>
            <a:r>
              <a:rPr lang="bg-BG" sz="2400" b="1" kern="0" dirty="0">
                <a:solidFill>
                  <a:srgbClr val="FFFFFF"/>
                </a:solidFill>
                <a:latin typeface="Muller ExtraBold" panose="00000900000000000000" pitchFamily="50" charset="-52"/>
                <a:cs typeface="Arial"/>
                <a:sym typeface="Arial"/>
              </a:rPr>
              <a:t>Уважаеми служители на ВМЗ,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>
                <a:solidFill>
                  <a:srgbClr val="FFFFFF"/>
                </a:solidFill>
              </a:defRPr>
            </a:pPr>
            <a:r>
              <a:rPr lang="bg-BG" sz="2400" b="1" kern="0" dirty="0">
                <a:solidFill>
                  <a:srgbClr val="FFFFFF"/>
                </a:solidFill>
                <a:latin typeface="Muller ExtraBold" panose="00000900000000000000" pitchFamily="50" charset="-52"/>
                <a:cs typeface="Arial"/>
                <a:sym typeface="Arial"/>
              </a:rPr>
              <a:t>Предлагаме Ви възможност да се възползвате от специални преференциални условия от ОББ, разработени и одобрени специално за Вас.</a:t>
            </a:r>
            <a:endParaRPr sz="2400" b="1" kern="0" dirty="0">
              <a:solidFill>
                <a:srgbClr val="FFFFFF"/>
              </a:solidFill>
              <a:latin typeface="Muller ExtraBold" panose="00000900000000000000" pitchFamily="50" charset="-52"/>
              <a:cs typeface="Arial"/>
              <a:sym typeface="Arial"/>
            </a:endParaRPr>
          </a:p>
        </p:txBody>
      </p:sp>
      <p:sp>
        <p:nvSpPr>
          <p:cNvPr id="153" name="Google Shape;150;p1">
            <a:extLst>
              <a:ext uri="{FF2B5EF4-FFF2-40B4-BE49-F238E27FC236}">
                <a16:creationId xmlns:a16="http://schemas.microsoft.com/office/drawing/2014/main" id="{F3C55B64-CCB7-17B0-41FA-10FDF9557563}"/>
              </a:ext>
            </a:extLst>
          </p:cNvPr>
          <p:cNvSpPr>
            <a:spLocks/>
          </p:cNvSpPr>
          <p:nvPr/>
        </p:nvSpPr>
        <p:spPr>
          <a:xfrm>
            <a:off x="746125" y="4160838"/>
            <a:ext cx="1933575" cy="0"/>
          </a:xfrm>
          <a:prstGeom prst="line">
            <a:avLst/>
          </a:prstGeom>
          <a:ln>
            <a:solidFill>
              <a:srgbClr val="FFFFFF"/>
            </a:solidFill>
            <a:miter/>
          </a:ln>
        </p:spPr>
        <p:txBody>
          <a:bodyPr lIns="0" tIns="0" rIns="0" bIns="0"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2404" name="Google Shape;151;p1">
            <a:extLst>
              <a:ext uri="{FF2B5EF4-FFF2-40B4-BE49-F238E27FC236}">
                <a16:creationId xmlns:a16="http://schemas.microsoft.com/office/drawing/2014/main" id="{B2BD22E4-CA3A-E202-431B-D7CA87A47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4545013"/>
            <a:ext cx="57546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699" tIns="45699" rIns="45699" bIns="45699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/>
            <a:r>
              <a:rPr lang="bg-BG" altLang="bg-BG" b="1">
                <a:solidFill>
                  <a:srgbClr val="FFFFFF"/>
                </a:solidFill>
                <a:latin typeface="Muller ExtraBold Italic" panose="00000900000000000000" pitchFamily="50" charset="-52"/>
                <a:cs typeface="Arial" panose="020B0604020202020204" pitchFamily="34" charset="0"/>
                <a:sym typeface="Arial" panose="020B0604020202020204" pitchFamily="34" charset="0"/>
              </a:rPr>
              <a:t>„ОБЕДИНЕНА БЪЛГАРСКА БАНКА“ АД</a:t>
            </a:r>
          </a:p>
        </p:txBody>
      </p:sp>
      <p:pic>
        <p:nvPicPr>
          <p:cNvPr id="102405" name="Picture 9" descr="A cell phone with a picture of a family&#10;&#10;Description automatically generated" hidden="1">
            <a:extLst>
              <a:ext uri="{FF2B5EF4-FFF2-40B4-BE49-F238E27FC236}">
                <a16:creationId xmlns:a16="http://schemas.microsoft.com/office/drawing/2014/main" id="{9F5A37EF-27B2-D951-4A45-6961C10C5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725"/>
          <a:stretch>
            <a:fillRect/>
          </a:stretch>
        </p:blipFill>
        <p:spPr bwMode="auto">
          <a:xfrm>
            <a:off x="6307138" y="858838"/>
            <a:ext cx="4829175" cy="512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6" name="Picture 11" descr="A phone screen with a picture of a family&#10;&#10;Description automatically generated">
            <a:extLst>
              <a:ext uri="{FF2B5EF4-FFF2-40B4-BE49-F238E27FC236}">
                <a16:creationId xmlns:a16="http://schemas.microsoft.com/office/drawing/2014/main" id="{D1EE0567-8157-A87D-CE76-E567CB970D5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613" y="836613"/>
            <a:ext cx="4152900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Google Shape;220;p5">
            <a:extLst>
              <a:ext uri="{FF2B5EF4-FFF2-40B4-BE49-F238E27FC236}">
                <a16:creationId xmlns:a16="http://schemas.microsoft.com/office/drawing/2014/main" id="{6E9D23B0-FE02-B143-C0AB-CE1066C2D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38" y="477838"/>
            <a:ext cx="319087" cy="9223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bg-BG" altLang="bg-BG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91139" name="Picture 8">
            <a:extLst>
              <a:ext uri="{FF2B5EF4-FFF2-40B4-BE49-F238E27FC236}">
                <a16:creationId xmlns:a16="http://schemas.microsoft.com/office/drawing/2014/main" id="{535564FD-CF11-5E08-833A-2B38D4EF5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69" y="1592658"/>
            <a:ext cx="2214630" cy="3321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1" name="Google Shape;225;p5">
            <a:extLst>
              <a:ext uri="{FF2B5EF4-FFF2-40B4-BE49-F238E27FC236}">
                <a16:creationId xmlns:a16="http://schemas.microsoft.com/office/drawing/2014/main" id="{0D6F1ACD-C60D-C5E2-6B30-35A8105E03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2529" y="3278599"/>
            <a:ext cx="8532147" cy="1015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bg-BG" sz="10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*Променливият лихвен процент е изчислен като сбор от фиксирана надбавка и Референтен лихвен процент (РЛП) на ОББ за потребителски кредити в евро в размер на 0.59%. Актуалният размер на РЛП на ОББ и методиката за изчисляване и изменение на РЛП може да намерите на</a:t>
            </a:r>
            <a:r>
              <a:rPr lang="bg-BG" altLang="bg-BG" sz="10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 сайта на банката </a:t>
            </a:r>
            <a:r>
              <a:rPr lang="en-US" altLang="bg-BG" sz="1000" dirty="0">
                <a:solidFill>
                  <a:srgbClr val="002060"/>
                </a:solidFill>
                <a:latin typeface="Miller light"/>
                <a:cs typeface="Times New Roman" panose="02020603050405020304" pitchFamily="18" charset="0"/>
              </a:rPr>
              <a:t>www.ubb.bg </a:t>
            </a:r>
            <a:r>
              <a:rPr lang="bg-BG" altLang="bg-BG" sz="1000" dirty="0">
                <a:solidFill>
                  <a:srgbClr val="002060"/>
                </a:solidFill>
                <a:latin typeface="Miller light"/>
                <a:cs typeface="Times New Roman" panose="02020603050405020304" pitchFamily="18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bg-BG" altLang="bg-BG" sz="1000" b="0" i="0" u="none" strike="noStrike" kern="1200" cap="none" spc="0" normalizeH="0" baseline="0" noProof="0" dirty="0">
                <a:ln>
                  <a:noFill/>
                </a:ln>
                <a:solidFill>
                  <a:srgbClr val="003767"/>
                </a:solidFill>
                <a:effectLst/>
                <a:uLnTx/>
                <a:uFillTx/>
                <a:latin typeface="Muller Light" panose="00000400000000000000" pitchFamily="50" charset="0"/>
                <a:cs typeface="Calibri" panose="020F0502020204030204" pitchFamily="34" charset="0"/>
              </a:rPr>
              <a:t>**Максималният размер на кредита се определя на база индивидуалния профил на клиента, съобразно изискванията на банката.</a:t>
            </a:r>
            <a:r>
              <a:rPr lang="bg-BG" altLang="bg-BG" sz="1000" dirty="0">
                <a:solidFill>
                  <a:srgbClr val="003767"/>
                </a:solidFill>
                <a:latin typeface="Muller Light" panose="00000400000000000000" pitchFamily="50" charset="0"/>
                <a:cs typeface="Calibri" panose="020F0502020204030204" pitchFamily="34" charset="0"/>
              </a:rPr>
              <a:t> През ОББ Мобайл можете да кандидатствате за суми до 27 500 евро изцяло дигитално, а през Контактен център до 40 000 евро</a:t>
            </a:r>
            <a:endParaRPr kumimoji="0" lang="bg-BG" altLang="bg-BG" sz="1000" b="0" i="0" u="sng" strike="noStrike" kern="1200" cap="none" spc="0" normalizeH="0" baseline="0" noProof="0" dirty="0">
              <a:ln>
                <a:noFill/>
              </a:ln>
              <a:solidFill>
                <a:srgbClr val="003767"/>
              </a:solidFill>
              <a:effectLst/>
              <a:uLnTx/>
              <a:uFillTx/>
              <a:latin typeface="Muller Light" panose="00000400000000000000" pitchFamily="50" charset="0"/>
              <a:cs typeface="Helvetica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1000" b="0" i="0" u="none" strike="noStrike" kern="1200" cap="none" spc="0" normalizeH="0" baseline="0" noProof="0" dirty="0">
                <a:ln>
                  <a:noFill/>
                </a:ln>
                <a:solidFill>
                  <a:srgbClr val="003767"/>
                </a:solidFill>
                <a:effectLst/>
                <a:uLnTx/>
                <a:uFillTx/>
                <a:latin typeface="Muller Light" panose="00000400000000000000" pitchFamily="50" charset="0"/>
                <a:cs typeface="Helvetica"/>
              </a:rPr>
              <a:t>*** Условията са валидни при превод на заплата в ОББ.</a:t>
            </a:r>
            <a:endParaRPr kumimoji="0" lang="en-US" altLang="bg-BG" sz="1000" b="0" i="0" u="none" strike="noStrike" kern="1200" cap="none" spc="0" normalizeH="0" baseline="0" noProof="0" dirty="0">
              <a:ln>
                <a:noFill/>
              </a:ln>
              <a:solidFill>
                <a:srgbClr val="003767"/>
              </a:solidFill>
              <a:effectLst/>
              <a:uLnTx/>
              <a:uFillTx/>
              <a:latin typeface="Muller Light" panose="00000400000000000000" pitchFamily="50" charset="0"/>
              <a:cs typeface="Helvetica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4C627BD-FDA4-D44A-E683-6A5EF4A021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275838"/>
              </p:ext>
            </p:extLst>
          </p:nvPr>
        </p:nvGraphicFramePr>
        <p:xfrm>
          <a:off x="2658857" y="694123"/>
          <a:ext cx="8490923" cy="2605499"/>
        </p:xfrm>
        <a:graphic>
          <a:graphicData uri="http://schemas.openxmlformats.org/drawingml/2006/table">
            <a:tbl>
              <a:tblPr/>
              <a:tblGrid>
                <a:gridCol w="2372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64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324">
                  <a:extLst>
                    <a:ext uri="{9D8B030D-6E8A-4147-A177-3AD203B41FA5}">
                      <a16:colId xmlns:a16="http://schemas.microsoft.com/office/drawing/2014/main" val="2934747647"/>
                    </a:ext>
                  </a:extLst>
                </a:gridCol>
                <a:gridCol w="27033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0944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Параметри</a:t>
                      </a:r>
                    </a:p>
                  </a:txBody>
                  <a:tcPr marL="7620" marR="7620" marT="7616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Потребителски </a:t>
                      </a:r>
                      <a:r>
                        <a:rPr kumimoji="0" lang="bg-BG" altLang="bg-BG" sz="11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кредит „За теб“</a:t>
                      </a:r>
                    </a:p>
                  </a:txBody>
                  <a:tcPr marL="7620" marR="7620" marT="7616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Обединен кредит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(за  рефинансиране на задължения към други банки)</a:t>
                      </a:r>
                    </a:p>
                  </a:txBody>
                  <a:tcPr marL="7620" marR="7620" marT="7616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Обединен кредит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(за погасяване на кредити от други банки)</a:t>
                      </a:r>
                    </a:p>
                  </a:txBody>
                  <a:tcPr marL="7620" marR="7620" marT="7616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698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Arial" panose="020B0604020202020204" pitchFamily="34" charset="0"/>
                        </a:rPr>
                        <a:t>Минимален размер</a:t>
                      </a:r>
                    </a:p>
                  </a:txBody>
                  <a:tcPr marL="9525" marR="9525" marT="9518" marB="9518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Arial" panose="020B0604020202020204" pitchFamily="34" charset="0"/>
                        </a:rPr>
                        <a:t>500 евро</a:t>
                      </a:r>
                    </a:p>
                  </a:txBody>
                  <a:tcPr marL="9525" marR="9525" marT="9518" marB="9518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332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Arial" panose="020B0604020202020204" pitchFamily="34" charset="0"/>
                        </a:rPr>
                        <a:t>Максимален размер</a:t>
                      </a:r>
                    </a:p>
                  </a:txBody>
                  <a:tcPr marL="9525" marR="9525" marT="9518" marB="9518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Arial" panose="020B0604020202020204" pitchFamily="34" charset="0"/>
                        </a:rPr>
                        <a:t>65 000 евро</a:t>
                      </a: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Arial" panose="020B0604020202020204" pitchFamily="34" charset="0"/>
                        </a:rPr>
                        <a:t>*</a:t>
                      </a: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Arial" panose="020B0604020202020204" pitchFamily="34" charset="0"/>
                        </a:rPr>
                        <a:t>*</a:t>
                      </a:r>
                    </a:p>
                  </a:txBody>
                  <a:tcPr marL="9525" marR="9525" marT="9518" marB="9518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368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Arial" panose="020B0604020202020204" pitchFamily="34" charset="0"/>
                        </a:rPr>
                        <a:t>Срок в месеци</a:t>
                      </a:r>
                    </a:p>
                  </a:txBody>
                  <a:tcPr marL="9525" marR="9525" marT="9518" marB="9518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До </a:t>
                      </a: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10 години за кредити с размер до 40 000 </a:t>
                      </a: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EUR</a:t>
                      </a: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До 7 години за кредити с размер над 40 000 </a:t>
                      </a: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EUR</a:t>
                      </a: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 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525" marR="9525" marT="9518" marB="9518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368">
                <a:tc rowSpan="2"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Arial" panose="020B0604020202020204" pitchFamily="34" charset="0"/>
                        </a:rPr>
                        <a:t>Променлив индикативен лихвен процент *</a:t>
                      </a:r>
                    </a:p>
                  </a:txBody>
                  <a:tcPr marL="9525" marR="9525" marT="9518" marB="9518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Arial" panose="020B0604020202020204" pitchFamily="34" charset="0"/>
                        </a:rPr>
                        <a:t>При заявяване на кредит в ОББ Мобайл/Контактен център</a:t>
                      </a:r>
                      <a:endParaRPr kumimoji="0" lang="bg-BG" altLang="bg-BG" sz="1100" b="0" i="0" u="none" strike="sng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highlight>
                          <a:srgbClr val="00FF00"/>
                        </a:highlight>
                        <a:latin typeface="Muller Light" panose="00000400000000000000" pitchFamily="50" charset="-52"/>
                        <a:ea typeface="Helvetica" panose="020B0604020202020204" pitchFamily="34" charset="0"/>
                        <a:cs typeface="Calibri" panose="020F0502020204030204" pitchFamily="34" charset="0"/>
                        <a:sym typeface="Arial" panose="020B0604020202020204" pitchFamily="34" charset="0"/>
                      </a:endParaRPr>
                    </a:p>
                  </a:txBody>
                  <a:tcPr marL="9525" marR="9525" marT="9518" marB="9518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4.40%</a:t>
                      </a:r>
                      <a:endParaRPr kumimoji="0" lang="bg-BG" altLang="bg-BG" sz="1100" b="0" i="0" u="none" strike="sng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highlight>
                          <a:srgbClr val="00FF00"/>
                        </a:highlight>
                        <a:latin typeface="Muller Light" panose="00000400000000000000" pitchFamily="50" charset="-52"/>
                        <a:ea typeface="Helvetica" panose="020B060402020202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525" marR="9525" marT="9518" marB="9518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525" marR="9525" marT="9518" marB="9518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5.10%</a:t>
                      </a: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***</a:t>
                      </a:r>
                      <a:endParaRPr kumimoji="0" lang="en-US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(</a:t>
                      </a: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възможно през Контактен център)</a:t>
                      </a:r>
                    </a:p>
                  </a:txBody>
                  <a:tcPr marL="9526" marR="9526" marT="9518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6666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Arial" panose="020B0604020202020204" pitchFamily="34" charset="0"/>
                        </a:rPr>
                        <a:t>При заявяване на кредит в банков клон</a:t>
                      </a:r>
                      <a:endParaRPr kumimoji="0" lang="bg-BG" altLang="bg-BG" sz="1100" b="0" i="0" u="none" strike="sng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highlight>
                          <a:srgbClr val="00FF00"/>
                        </a:highlight>
                        <a:latin typeface="Muller Light" panose="00000400000000000000" pitchFamily="50" charset="-52"/>
                        <a:ea typeface="Helvetica" panose="020B0604020202020204" pitchFamily="34" charset="0"/>
                        <a:cs typeface="Calibri" panose="020F0502020204030204" pitchFamily="34" charset="0"/>
                        <a:sym typeface="Arial" panose="020B0604020202020204" pitchFamily="34" charset="0"/>
                      </a:endParaRPr>
                    </a:p>
                  </a:txBody>
                  <a:tcPr marL="9525" marR="9525" marT="9518" marB="9518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5.10%***</a:t>
                      </a:r>
                    </a:p>
                  </a:txBody>
                  <a:tcPr marL="9525" marR="9525" marT="9518" marB="9518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525" marR="9525" marT="9518" marB="9518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5.</a:t>
                      </a: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1</a:t>
                      </a: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0%***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9526" marR="9526" marT="9518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91222" name="Image" descr="Image">
            <a:extLst>
              <a:ext uri="{FF2B5EF4-FFF2-40B4-BE49-F238E27FC236}">
                <a16:creationId xmlns:a16="http://schemas.microsoft.com/office/drawing/2014/main" id="{3CB1BB84-60AC-4208-7F8C-8F295BE5A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6721" y="56480"/>
            <a:ext cx="1104540" cy="1105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4" name="Google Shape;167;p3">
            <a:extLst>
              <a:ext uri="{FF2B5EF4-FFF2-40B4-BE49-F238E27FC236}">
                <a16:creationId xmlns:a16="http://schemas.microsoft.com/office/drawing/2014/main" id="{3ED4D4D6-5ACC-60B5-547E-F39D8FFD2EB4}"/>
              </a:ext>
            </a:extLst>
          </p:cNvPr>
          <p:cNvSpPr txBox="1"/>
          <p:nvPr/>
        </p:nvSpPr>
        <p:spPr>
          <a:xfrm>
            <a:off x="207388" y="101319"/>
            <a:ext cx="10828516" cy="646288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ПОТРЕБИТЕЛСКИ КРЕДИТ „ЗА ТЕБ“ и ОБЕДИНЕН КРЕДИТ  </a:t>
            </a:r>
          </a:p>
          <a:p>
            <a:pPr lvl="0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1A355A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СПЕЦИАЛНИ УСЛОВИЯ, </a:t>
            </a:r>
            <a:r>
              <a:rPr lang="bg-BG" sz="1800" dirty="0">
                <a:solidFill>
                  <a:srgbClr val="1A355A"/>
                </a:solidFill>
                <a:latin typeface="Muller ExtraBold Italic" panose="00000900000000000000" pitchFamily="50" charset="-52"/>
              </a:rPr>
              <a:t>ВАЛИДНИ</a:t>
            </a: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1A355A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 ДО 30.</a:t>
            </a:r>
            <a:r>
              <a:rPr lang="bg-BG" sz="1800" dirty="0">
                <a:solidFill>
                  <a:srgbClr val="1A355A"/>
                </a:solidFill>
                <a:latin typeface="Muller ExtraBold Italic" panose="00000900000000000000" pitchFamily="50" charset="-52"/>
                <a:ea typeface="+mn-ea"/>
                <a:cs typeface="Arial"/>
              </a:rPr>
              <a:t>09</a:t>
            </a: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1A355A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.2026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A355A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 </a:t>
            </a: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1A355A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г.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941608-F574-B965-1897-2A1C63CCCFAE}"/>
              </a:ext>
            </a:extLst>
          </p:cNvPr>
          <p:cNvSpPr txBox="1"/>
          <p:nvPr/>
        </p:nvSpPr>
        <p:spPr>
          <a:xfrm>
            <a:off x="1873544" y="5856435"/>
            <a:ext cx="9462490" cy="9002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bg-BG" altLang="bg-BG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Helvetica"/>
              </a:rPr>
              <a:t>При изчисляване на </a:t>
            </a:r>
            <a:r>
              <a:rPr lang="bg-BG" altLang="bg-BG" sz="1050" dirty="0">
                <a:solidFill>
                  <a:srgbClr val="002060"/>
                </a:solidFill>
                <a:latin typeface="Muller Light" panose="00000400000000000000" pitchFamily="50" charset="-52"/>
                <a:cs typeface="Helvetica"/>
              </a:rPr>
              <a:t>ГПР е допуснато</a:t>
            </a:r>
            <a:r>
              <a:rPr kumimoji="0" lang="bg-BG" altLang="bg-BG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Helvetica"/>
              </a:rPr>
              <a:t>, че кредитът е</a:t>
            </a:r>
            <a:r>
              <a:rPr kumimoji="0" lang="en-US" altLang="bg-BG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Helvetica"/>
              </a:rPr>
              <a:t> </a:t>
            </a:r>
            <a:r>
              <a:rPr kumimoji="0" lang="bg-BG" altLang="bg-BG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Helvetica"/>
              </a:rPr>
              <a:t>усвоен незабавно и изцяло, лихвата и посочените разходи са неизменни спрямо техния първоначален размер и ще се </a:t>
            </a:r>
            <a:r>
              <a:rPr kumimoji="0" lang="bg-BG" altLang="bg-BG" sz="1050" b="0" i="0" u="none" strike="noStrike" kern="1200" cap="none" spc="0" normalizeH="0" baseline="0" noProof="0" dirty="0">
                <a:ln>
                  <a:noFill/>
                </a:ln>
                <a:solidFill>
                  <a:srgbClr val="003767"/>
                </a:solidFill>
                <a:effectLst/>
                <a:uLnTx/>
                <a:uFillTx/>
                <a:latin typeface="Muller Light" panose="00000400000000000000" pitchFamily="50" charset="-52"/>
                <a:cs typeface="Helvetica"/>
              </a:rPr>
              <a:t>прилагат до изтичане на посочения срок, както и че кредитополучателят ще заплаща най-високата месечна такса за обслужване на разплащателна сметка съгласно Тарифата за такси и комисиони за физически лица на Банката от </a:t>
            </a:r>
            <a:r>
              <a:rPr lang="en-US" altLang="bg-BG" sz="1050" dirty="0">
                <a:solidFill>
                  <a:srgbClr val="003767"/>
                </a:solidFill>
                <a:latin typeface="Muller Light" panose="00000400000000000000" pitchFamily="50" charset="-52"/>
              </a:rPr>
              <a:t>EUR 2.30 / </a:t>
            </a:r>
            <a:r>
              <a:rPr lang="en-US" altLang="bg-BG" sz="1050" dirty="0">
                <a:solidFill>
                  <a:srgbClr val="003767"/>
                </a:solidFill>
                <a:latin typeface="Muller Light" panose="00000400000000000000" pitchFamily="50" charset="-52"/>
                <a:cs typeface="Helvetica"/>
              </a:rPr>
              <a:t>BGN </a:t>
            </a:r>
            <a:r>
              <a:rPr kumimoji="0" lang="bg-BG" altLang="bg-BG" sz="1050" b="0" i="0" u="none" strike="noStrike" kern="1200" cap="none" spc="0" normalizeH="0" baseline="0" noProof="0" dirty="0">
                <a:ln>
                  <a:noFill/>
                </a:ln>
                <a:solidFill>
                  <a:srgbClr val="003767"/>
                </a:solidFill>
                <a:effectLst/>
                <a:uLnTx/>
                <a:uFillTx/>
                <a:latin typeface="Muller Light" panose="00000400000000000000" pitchFamily="50" charset="-52"/>
                <a:cs typeface="Helvetica"/>
              </a:rPr>
              <a:t>4.50. Общият разход по кредита се променя</a:t>
            </a:r>
            <a:r>
              <a:rPr kumimoji="0" lang="en-US" altLang="bg-BG" sz="1050" b="0" i="0" u="none" strike="noStrike" kern="1200" cap="none" spc="0" normalizeH="0" baseline="0" noProof="0" dirty="0">
                <a:ln>
                  <a:noFill/>
                </a:ln>
                <a:solidFill>
                  <a:srgbClr val="003767"/>
                </a:solidFill>
                <a:effectLst/>
                <a:uLnTx/>
                <a:uFillTx/>
                <a:latin typeface="Muller Light" panose="00000400000000000000" pitchFamily="50" charset="-52"/>
                <a:cs typeface="Helvetica"/>
              </a:rPr>
              <a:t> </a:t>
            </a:r>
            <a:r>
              <a:rPr kumimoji="0" lang="bg-BG" altLang="bg-BG" sz="1050" b="0" i="0" u="none" strike="noStrike" kern="1200" cap="none" spc="0" normalizeH="0" baseline="0" noProof="0" dirty="0">
                <a:ln>
                  <a:noFill/>
                </a:ln>
                <a:solidFill>
                  <a:srgbClr val="003767"/>
                </a:solidFill>
                <a:effectLst/>
                <a:uLnTx/>
                <a:uFillTx/>
                <a:latin typeface="Muller Light" panose="00000400000000000000" pitchFamily="50" charset="-52"/>
                <a:cs typeface="Helvetica"/>
              </a:rPr>
              <a:t>при промяна на РЛП, в случай че кредитополучателят заплаща по-ниска месечна такса за обслужване на разплащателната сметка по кредита, както и при други договорени обстоятелства, водещи до промяна на ГПР.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A5E8E83-1C00-482A-BFF1-363885BE9945}"/>
              </a:ext>
            </a:extLst>
          </p:cNvPr>
          <p:cNvGraphicFramePr>
            <a:graphicFrameLocks noGrp="1"/>
          </p:cNvGraphicFramePr>
          <p:nvPr/>
        </p:nvGraphicFramePr>
        <p:xfrm>
          <a:off x="2637297" y="4358246"/>
          <a:ext cx="8594828" cy="1482258"/>
        </p:xfrm>
        <a:graphic>
          <a:graphicData uri="http://schemas.openxmlformats.org/drawingml/2006/table">
            <a:tbl>
              <a:tblPr/>
              <a:tblGrid>
                <a:gridCol w="1167557">
                  <a:extLst>
                    <a:ext uri="{9D8B030D-6E8A-4147-A177-3AD203B41FA5}">
                      <a16:colId xmlns:a16="http://schemas.microsoft.com/office/drawing/2014/main" val="3260002799"/>
                    </a:ext>
                  </a:extLst>
                </a:gridCol>
                <a:gridCol w="862196">
                  <a:extLst>
                    <a:ext uri="{9D8B030D-6E8A-4147-A177-3AD203B41FA5}">
                      <a16:colId xmlns:a16="http://schemas.microsoft.com/office/drawing/2014/main" val="2104525514"/>
                    </a:ext>
                  </a:extLst>
                </a:gridCol>
                <a:gridCol w="862196">
                  <a:extLst>
                    <a:ext uri="{9D8B030D-6E8A-4147-A177-3AD203B41FA5}">
                      <a16:colId xmlns:a16="http://schemas.microsoft.com/office/drawing/2014/main" val="4197650992"/>
                    </a:ext>
                  </a:extLst>
                </a:gridCol>
                <a:gridCol w="862196">
                  <a:extLst>
                    <a:ext uri="{9D8B030D-6E8A-4147-A177-3AD203B41FA5}">
                      <a16:colId xmlns:a16="http://schemas.microsoft.com/office/drawing/2014/main" val="2175649679"/>
                    </a:ext>
                  </a:extLst>
                </a:gridCol>
                <a:gridCol w="924877">
                  <a:extLst>
                    <a:ext uri="{9D8B030D-6E8A-4147-A177-3AD203B41FA5}">
                      <a16:colId xmlns:a16="http://schemas.microsoft.com/office/drawing/2014/main" val="3236551074"/>
                    </a:ext>
                  </a:extLst>
                </a:gridCol>
                <a:gridCol w="862196">
                  <a:extLst>
                    <a:ext uri="{9D8B030D-6E8A-4147-A177-3AD203B41FA5}">
                      <a16:colId xmlns:a16="http://schemas.microsoft.com/office/drawing/2014/main" val="611737986"/>
                    </a:ext>
                  </a:extLst>
                </a:gridCol>
                <a:gridCol w="1580692">
                  <a:extLst>
                    <a:ext uri="{9D8B030D-6E8A-4147-A177-3AD203B41FA5}">
                      <a16:colId xmlns:a16="http://schemas.microsoft.com/office/drawing/2014/main" val="3907156839"/>
                    </a:ext>
                  </a:extLst>
                </a:gridCol>
                <a:gridCol w="1472918">
                  <a:extLst>
                    <a:ext uri="{9D8B030D-6E8A-4147-A177-3AD203B41FA5}">
                      <a16:colId xmlns:a16="http://schemas.microsoft.com/office/drawing/2014/main" val="3179301975"/>
                    </a:ext>
                  </a:extLst>
                </a:gridCol>
              </a:tblGrid>
              <a:tr h="763836"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Muller Light" panose="00000400000000000000" pitchFamily="50" charset="-52"/>
                        </a:rPr>
                        <a:t>Вид кредит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83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000" b="0" i="0" u="none" strike="noStrike">
                          <a:solidFill>
                            <a:srgbClr val="FFFFFF"/>
                          </a:solidFill>
                          <a:effectLst/>
                          <a:latin typeface="Muller Light" panose="00000400000000000000" pitchFamily="50" charset="-52"/>
                        </a:rPr>
                        <a:t>Валута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83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000" b="0" i="0" u="none" strike="noStrike">
                          <a:solidFill>
                            <a:srgbClr val="FFFFFF"/>
                          </a:solidFill>
                          <a:effectLst/>
                          <a:latin typeface="Muller Light" panose="00000400000000000000" pitchFamily="50" charset="-52"/>
                        </a:rPr>
                        <a:t>ГПР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83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000" b="0" i="0" u="none" strike="noStrike">
                          <a:solidFill>
                            <a:srgbClr val="FFFFFF"/>
                          </a:solidFill>
                          <a:effectLst/>
                          <a:latin typeface="Muller Light" panose="00000400000000000000" pitchFamily="50" charset="-52"/>
                        </a:rPr>
                        <a:t>Размер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83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000" b="0" i="0" u="none" strike="noStrike">
                          <a:solidFill>
                            <a:srgbClr val="FFFFFF"/>
                          </a:solidFill>
                          <a:effectLst/>
                          <a:latin typeface="Muller Light" panose="00000400000000000000" pitchFamily="50" charset="-52"/>
                        </a:rPr>
                        <a:t>Срок в месеци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83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Muller Light" panose="00000400000000000000" pitchFamily="50" charset="-52"/>
                        </a:rPr>
                        <a:t> Лихвен процент</a:t>
                      </a:r>
                      <a:endParaRPr lang="ru-RU" sz="1000" b="0" i="0" u="none" strike="sngStrike" dirty="0">
                        <a:solidFill>
                          <a:srgbClr val="FFFFFF"/>
                        </a:solidFill>
                        <a:effectLst/>
                        <a:highlight>
                          <a:srgbClr val="00FFFF"/>
                        </a:highlight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83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Muller Light" panose="00000400000000000000" pitchFamily="50" charset="-52"/>
                        </a:rPr>
                        <a:t>Размер на месечната вноска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83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Muller Light" panose="00000400000000000000" pitchFamily="50" charset="-52"/>
                        </a:rPr>
                        <a:t>Обща дължима сума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83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569588"/>
                  </a:ext>
                </a:extLst>
              </a:tr>
              <a:tr h="30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000" b="0" i="0" u="none" strike="noStrike" dirty="0">
                          <a:solidFill>
                            <a:srgbClr val="003767"/>
                          </a:solidFill>
                          <a:effectLst/>
                          <a:latin typeface="Muller Light" panose="00000400000000000000" pitchFamily="50" charset="-52"/>
                        </a:rPr>
                        <a:t>Обединен кредит</a:t>
                      </a:r>
                      <a:r>
                        <a:rPr lang="en-US" sz="1000" b="0" i="0" u="none" strike="noStrike" dirty="0">
                          <a:solidFill>
                            <a:srgbClr val="003767"/>
                          </a:solidFill>
                          <a:effectLst/>
                          <a:latin typeface="Muller Light" panose="00000400000000000000" pitchFamily="50" charset="-52"/>
                        </a:rPr>
                        <a:t> / </a:t>
                      </a:r>
                      <a:r>
                        <a:rPr lang="bg-BG" sz="1000" b="0" i="0" u="none" strike="noStrike" dirty="0">
                          <a:solidFill>
                            <a:srgbClr val="003767"/>
                          </a:solidFill>
                          <a:effectLst/>
                          <a:latin typeface="Muller Light" panose="00000400000000000000" pitchFamily="50" charset="-52"/>
                        </a:rPr>
                        <a:t>За Теб </a:t>
                      </a:r>
                      <a:endParaRPr lang="bg-BG" sz="1000" b="0" i="0" u="none" strike="noStrike" dirty="0">
                        <a:solidFill>
                          <a:srgbClr val="003767"/>
                        </a:solidFill>
                        <a:effectLst/>
                        <a:highlight>
                          <a:srgbClr val="00FFFF"/>
                        </a:highlight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000" b="0" i="0" u="none" strike="noStrike" dirty="0">
                          <a:solidFill>
                            <a:srgbClr val="003767"/>
                          </a:solidFill>
                          <a:effectLst/>
                          <a:latin typeface="Muller Light" panose="00000400000000000000" pitchFamily="50" charset="-52"/>
                        </a:rPr>
                        <a:t>Евро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000" b="0" i="0" u="none" strike="noStrike" dirty="0">
                          <a:solidFill>
                            <a:srgbClr val="003767"/>
                          </a:solidFill>
                          <a:effectLst/>
                          <a:latin typeface="Muller Light" panose="00000400000000000000" pitchFamily="50" charset="-52"/>
                        </a:rPr>
                        <a:t>5.6</a:t>
                      </a:r>
                      <a:r>
                        <a:rPr lang="en-US" sz="1000" b="0" i="0" u="none" strike="noStrike" dirty="0">
                          <a:solidFill>
                            <a:srgbClr val="003767"/>
                          </a:solidFill>
                          <a:effectLst/>
                          <a:latin typeface="Muller Light" panose="00000400000000000000" pitchFamily="50" charset="-52"/>
                        </a:rPr>
                        <a:t>1</a:t>
                      </a:r>
                      <a:r>
                        <a:rPr lang="bg-BG" sz="1000" b="0" i="0" u="none" strike="noStrike" dirty="0">
                          <a:solidFill>
                            <a:srgbClr val="003767"/>
                          </a:solidFill>
                          <a:effectLst/>
                          <a:latin typeface="Muller Light" panose="00000400000000000000" pitchFamily="50" charset="-52"/>
                        </a:rPr>
                        <a:t>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000" b="0" i="0" u="none" strike="noStrike" dirty="0">
                          <a:solidFill>
                            <a:srgbClr val="003767"/>
                          </a:solidFill>
                          <a:effectLst/>
                          <a:latin typeface="Muller Light" panose="00000400000000000000" pitchFamily="50" charset="-52"/>
                        </a:rPr>
                        <a:t>12 500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000" b="0" i="0" u="none" strike="noStrike" dirty="0">
                          <a:solidFill>
                            <a:srgbClr val="003767"/>
                          </a:solidFill>
                          <a:effectLst/>
                          <a:latin typeface="Muller Light" panose="00000400000000000000" pitchFamily="50" charset="-52"/>
                        </a:rPr>
                        <a:t>120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000" b="0" i="0" u="none" strike="noStrike" dirty="0">
                          <a:solidFill>
                            <a:srgbClr val="003767"/>
                          </a:solidFill>
                          <a:effectLst/>
                          <a:latin typeface="Muller Light" panose="00000400000000000000" pitchFamily="50" charset="-52"/>
                        </a:rPr>
                        <a:t>5.10%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3767"/>
                          </a:solidFill>
                          <a:effectLst/>
                          <a:latin typeface="Muller Light" panose="00000400000000000000" pitchFamily="50" charset="-52"/>
                        </a:rPr>
                        <a:t>EUR </a:t>
                      </a:r>
                      <a:r>
                        <a:rPr lang="bg-BG" sz="1000" b="0" i="0" u="none" strike="noStrike" dirty="0">
                          <a:solidFill>
                            <a:srgbClr val="003767"/>
                          </a:solidFill>
                          <a:effectLst/>
                          <a:latin typeface="Muller Light" panose="00000400000000000000" pitchFamily="50" charset="-52"/>
                        </a:rPr>
                        <a:t>133.19</a:t>
                      </a:r>
                      <a:r>
                        <a:rPr lang="en-US" sz="1000" b="0" i="0" u="none" strike="noStrike" dirty="0">
                          <a:solidFill>
                            <a:srgbClr val="003767"/>
                          </a:solidFill>
                          <a:effectLst/>
                          <a:latin typeface="Muller Light" panose="00000400000000000000" pitchFamily="50" charset="-52"/>
                        </a:rPr>
                        <a:t>/</a:t>
                      </a:r>
                    </a:p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3767"/>
                          </a:solidFill>
                          <a:effectLst/>
                          <a:latin typeface="Muller Light" panose="00000400000000000000" pitchFamily="50" charset="-52"/>
                        </a:rPr>
                        <a:t>BGN 260.50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3767"/>
                          </a:solidFill>
                          <a:effectLst/>
                          <a:latin typeface="Muller Light" panose="00000400000000000000" pitchFamily="50" charset="-52"/>
                        </a:rPr>
                        <a:t>EUR 16 259.25/</a:t>
                      </a:r>
                    </a:p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3767"/>
                          </a:solidFill>
                          <a:effectLst/>
                          <a:latin typeface="Muller Light" panose="00000400000000000000" pitchFamily="50" charset="-52"/>
                        </a:rPr>
                        <a:t> BGN 31 800.33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0483408"/>
                  </a:ext>
                </a:extLst>
              </a:tr>
              <a:tr h="406002"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000" b="0" i="0" u="none" strike="noStrike" baseline="0" dirty="0">
                          <a:solidFill>
                            <a:srgbClr val="003767"/>
                          </a:solidFill>
                          <a:effectLst/>
                          <a:latin typeface="Muller Light" panose="00000400000000000000" pitchFamily="50" charset="-52"/>
                        </a:rPr>
                        <a:t>За Теб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000" b="0" i="0" u="none" strike="noStrike" baseline="0" dirty="0">
                          <a:solidFill>
                            <a:srgbClr val="003767"/>
                          </a:solidFill>
                          <a:effectLst/>
                          <a:latin typeface="Muller Light" panose="00000400000000000000" pitchFamily="50" charset="-52"/>
                        </a:rPr>
                        <a:t>Евро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000" b="0" i="0" u="none" strike="noStrike" cap="none" spc="0" baseline="0" dirty="0">
                          <a:solidFill>
                            <a:srgbClr val="003767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+mn-cs"/>
                          <a:sym typeface="Calibri"/>
                        </a:rPr>
                        <a:t>4.89%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000" b="0" i="0" u="none" strike="noStrike" baseline="0" dirty="0">
                          <a:solidFill>
                            <a:srgbClr val="003767"/>
                          </a:solidFill>
                          <a:effectLst/>
                          <a:latin typeface="Muller Light" panose="00000400000000000000" pitchFamily="50" charset="-52"/>
                        </a:rPr>
                        <a:t>12 500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000" b="0" i="0" u="none" strike="noStrike" baseline="0" dirty="0">
                          <a:solidFill>
                            <a:srgbClr val="003767"/>
                          </a:solidFill>
                          <a:effectLst/>
                          <a:latin typeface="Muller Light" panose="00000400000000000000" pitchFamily="50" charset="-52"/>
                        </a:rPr>
                        <a:t>120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000" b="0" i="0" u="none" strike="noStrike" baseline="0" dirty="0">
                          <a:solidFill>
                            <a:srgbClr val="003767"/>
                          </a:solidFill>
                          <a:effectLst/>
                          <a:latin typeface="Muller Light" panose="00000400000000000000" pitchFamily="50" charset="-52"/>
                        </a:rPr>
                        <a:t>4.40%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cap="none" spc="0" baseline="0" dirty="0">
                          <a:solidFill>
                            <a:srgbClr val="003767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+mn-cs"/>
                          <a:sym typeface="Calibri"/>
                        </a:rPr>
                        <a:t>EUR</a:t>
                      </a:r>
                      <a:r>
                        <a:rPr lang="bg-BG" sz="1000" b="0" i="0" u="none" strike="noStrike" cap="none" spc="0" baseline="0" dirty="0">
                          <a:solidFill>
                            <a:srgbClr val="003767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+mn-cs"/>
                          <a:sym typeface="Calibri"/>
                        </a:rPr>
                        <a:t> </a:t>
                      </a:r>
                      <a:r>
                        <a:rPr lang="en-GB" sz="1000" b="0" i="0" u="none" strike="noStrike" cap="none" spc="0" baseline="0" dirty="0">
                          <a:solidFill>
                            <a:srgbClr val="003767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+mn-cs"/>
                          <a:sym typeface="Calibri"/>
                        </a:rPr>
                        <a:t>128.95/ </a:t>
                      </a:r>
                      <a:endParaRPr lang="bg-BG" sz="1000" b="0" i="0" u="none" strike="noStrike" cap="none" spc="0" baseline="0" dirty="0">
                        <a:solidFill>
                          <a:srgbClr val="003767"/>
                        </a:solidFill>
                        <a:effectLst/>
                        <a:uFillTx/>
                        <a:latin typeface="Muller Light" panose="00000400000000000000" pitchFamily="50" charset="-52"/>
                        <a:ea typeface="+mn-ea"/>
                        <a:cs typeface="+mn-cs"/>
                        <a:sym typeface="Calibri"/>
                      </a:endParaRPr>
                    </a:p>
                    <a:p>
                      <a:pPr algn="ctr" rtl="0" fontAlgn="ctr"/>
                      <a:r>
                        <a:rPr lang="en-GB" sz="1000" b="0" i="0" u="none" strike="noStrike" cap="none" spc="0" baseline="0" dirty="0">
                          <a:solidFill>
                            <a:srgbClr val="003767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+mn-cs"/>
                          <a:sym typeface="Calibri"/>
                        </a:rPr>
                        <a:t>BGN</a:t>
                      </a:r>
                      <a:r>
                        <a:rPr lang="bg-BG" sz="1000" b="0" i="0" u="none" strike="noStrike" cap="none" spc="0" baseline="0" dirty="0">
                          <a:solidFill>
                            <a:srgbClr val="003767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+mn-cs"/>
                          <a:sym typeface="Calibri"/>
                        </a:rPr>
                        <a:t> </a:t>
                      </a:r>
                      <a:r>
                        <a:rPr lang="en-GB" sz="1000" b="0" i="0" u="none" strike="noStrike" cap="none" spc="0" baseline="0" dirty="0">
                          <a:solidFill>
                            <a:srgbClr val="003767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+mn-cs"/>
                          <a:sym typeface="Calibri"/>
                        </a:rPr>
                        <a:t>252.20</a:t>
                      </a:r>
                      <a:endParaRPr lang="en-US" sz="1000" b="0" i="0" u="none" strike="noStrike" cap="none" spc="0" baseline="0" dirty="0">
                        <a:solidFill>
                          <a:srgbClr val="003767"/>
                        </a:solidFill>
                        <a:effectLst/>
                        <a:uFillTx/>
                        <a:latin typeface="Muller Light" panose="00000400000000000000" pitchFamily="50" charset="-52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cap="none" spc="0" baseline="0" dirty="0">
                          <a:solidFill>
                            <a:srgbClr val="003767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+mn-cs"/>
                          <a:sym typeface="Calibri"/>
                        </a:rPr>
                        <a:t>EUR 15</a:t>
                      </a:r>
                      <a:r>
                        <a:rPr lang="en-US" sz="1000" b="0" i="0" u="none" strike="noStrike" cap="none" spc="0" baseline="0" dirty="0">
                          <a:solidFill>
                            <a:srgbClr val="003767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+mn-cs"/>
                          <a:sym typeface="Calibri"/>
                        </a:rPr>
                        <a:t> </a:t>
                      </a:r>
                      <a:r>
                        <a:rPr lang="ru-RU" sz="1000" b="0" i="0" u="none" strike="noStrike" cap="none" spc="0" baseline="0" dirty="0">
                          <a:solidFill>
                            <a:srgbClr val="003767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+mn-cs"/>
                          <a:sym typeface="Calibri"/>
                        </a:rPr>
                        <a:t>749.56/ </a:t>
                      </a:r>
                    </a:p>
                    <a:p>
                      <a:pPr algn="ctr" rtl="0" fontAlgn="ctr"/>
                      <a:r>
                        <a:rPr lang="ru-RU" sz="1000" b="0" i="0" u="none" strike="noStrike" cap="none" spc="0" baseline="0" dirty="0">
                          <a:solidFill>
                            <a:srgbClr val="003767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+mn-cs"/>
                          <a:sym typeface="Calibri"/>
                        </a:rPr>
                        <a:t>BGN 30</a:t>
                      </a:r>
                      <a:r>
                        <a:rPr lang="en-US" sz="1000" b="0" i="0" u="none" strike="noStrike" cap="none" spc="0" baseline="0" dirty="0">
                          <a:solidFill>
                            <a:srgbClr val="003767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+mn-cs"/>
                          <a:sym typeface="Calibri"/>
                        </a:rPr>
                        <a:t> </a:t>
                      </a:r>
                      <a:r>
                        <a:rPr lang="ru-RU" sz="1000" b="0" i="0" u="none" strike="noStrike" cap="none" spc="0" baseline="0" dirty="0">
                          <a:solidFill>
                            <a:srgbClr val="003767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+mn-cs"/>
                          <a:sym typeface="Calibri"/>
                        </a:rPr>
                        <a:t>803.46</a:t>
                      </a:r>
                      <a:endParaRPr lang="en-US" sz="1000" b="0" i="0" u="none" strike="noStrike" cap="none" spc="0" baseline="0" dirty="0">
                        <a:solidFill>
                          <a:srgbClr val="003767"/>
                        </a:solidFill>
                        <a:effectLst/>
                        <a:uFillTx/>
                        <a:latin typeface="Muller Light" panose="00000400000000000000" pitchFamily="50" charset="-52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83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956028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Google Shape;220;p5">
            <a:extLst>
              <a:ext uri="{FF2B5EF4-FFF2-40B4-BE49-F238E27FC236}">
                <a16:creationId xmlns:a16="http://schemas.microsoft.com/office/drawing/2014/main" id="{55215F51-14EE-6FE2-2A02-4046C4EE5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38" y="477838"/>
            <a:ext cx="319087" cy="9223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bg-BG" altLang="bg-BG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94211" name="Image" descr="Image">
            <a:extLst>
              <a:ext uri="{FF2B5EF4-FFF2-40B4-BE49-F238E27FC236}">
                <a16:creationId xmlns:a16="http://schemas.microsoft.com/office/drawing/2014/main" id="{FD7DD86E-4E8D-4AC7-2029-AC7514EEA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0363" y="295275"/>
            <a:ext cx="1279525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" name="Google Shape;167;p3">
            <a:extLst>
              <a:ext uri="{FF2B5EF4-FFF2-40B4-BE49-F238E27FC236}">
                <a16:creationId xmlns:a16="http://schemas.microsoft.com/office/drawing/2014/main" id="{7328E7A3-3E5E-77C1-64E4-51D1C4DF1480}"/>
              </a:ext>
            </a:extLst>
          </p:cNvPr>
          <p:cNvSpPr txBox="1"/>
          <p:nvPr/>
        </p:nvSpPr>
        <p:spPr>
          <a:xfrm>
            <a:off x="185738" y="28575"/>
            <a:ext cx="9779000" cy="954088"/>
          </a:xfrm>
          <a:prstGeom prst="rect">
            <a:avLst/>
          </a:prstGeom>
          <a:ln w="12700">
            <a:miter lim="400000"/>
          </a:ln>
        </p:spPr>
        <p:txBody>
          <a:bodyPr lIns="45699" tIns="45699" rIns="45699" bIns="4569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>
                <a:solidFill>
                  <a:srgbClr val="00B0F0"/>
                </a:solidFill>
                <a:latin typeface="Muller ExtraBold Italic" panose="00000900000000000000" pitchFamily="50" charset="-52"/>
                <a:ea typeface="+mn-ea"/>
                <a:cs typeface="Arial"/>
              </a:rPr>
              <a:t>ОНЛАЙН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 ОДОБРЕНИЕ НА ИПОТЕЧЕН КРЕДИТ ЗА ПОКУПКА НА ОСНОВНО ЖИЛИЩЕ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Muller ExtraBold Italic" panose="00000900000000000000" pitchFamily="50" charset="-52"/>
              <a:ea typeface="+mn-ea"/>
              <a:cs typeface="Arial"/>
              <a:sym typeface="Arial"/>
            </a:endParaRPr>
          </a:p>
        </p:txBody>
      </p:sp>
      <p:sp>
        <p:nvSpPr>
          <p:cNvPr id="94216" name="TextBox 16">
            <a:extLst>
              <a:ext uri="{FF2B5EF4-FFF2-40B4-BE49-F238E27FC236}">
                <a16:creationId xmlns:a16="http://schemas.microsoft.com/office/drawing/2014/main" id="{FB2BEA7F-9845-D2C9-C25C-B944829145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109" y="5402746"/>
            <a:ext cx="86253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0"/>
                <a:cs typeface="Times New Roman" panose="02020603050405020304" pitchFamily="18" charset="0"/>
              </a:rPr>
              <a:t>Кандидатствайте за предварително одобрение на ипотечен кредит за покупка на основно жилище </a:t>
            </a:r>
            <a:r>
              <a:rPr kumimoji="0" lang="ru-RU" altLang="bg-BG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0"/>
                <a:cs typeface="Times New Roman" panose="02020603050405020304" pitchFamily="18" charset="0"/>
              </a:rPr>
              <a:t> на нашия уебсайт: </a:t>
            </a:r>
            <a:r>
              <a:rPr kumimoji="0" lang="ru-RU" altLang="bg-BG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hlinkClick r:id="rId4"/>
              </a:rPr>
              <a:t>Онлайн предварително одобрение на ипотечен кредит | Обединена българска банка (ubb.bg)</a:t>
            </a:r>
            <a:endParaRPr kumimoji="0" lang="bg-BG" altLang="bg-BG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uller Light" panose="00000400000000000000" pitchFamily="50" charset="-52"/>
              <a:cs typeface="Times New Roman" panose="02020603050405020304" pitchFamily="18" charset="0"/>
            </a:endParaRPr>
          </a:p>
        </p:txBody>
      </p:sp>
      <p:pic>
        <p:nvPicPr>
          <p:cNvPr id="94229" name="Picture 2">
            <a:extLst>
              <a:ext uri="{FF2B5EF4-FFF2-40B4-BE49-F238E27FC236}">
                <a16:creationId xmlns:a16="http://schemas.microsoft.com/office/drawing/2014/main" id="{7F306D74-C0BB-49FC-9FD3-C94079212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326" y="4017577"/>
            <a:ext cx="2241754" cy="2241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Google Shape;170;p3">
            <a:extLst>
              <a:ext uri="{FF2B5EF4-FFF2-40B4-BE49-F238E27FC236}">
                <a16:creationId xmlns:a16="http://schemas.microsoft.com/office/drawing/2014/main" id="{71281669-A64F-D83C-594F-82ED16477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12" y="1176341"/>
            <a:ext cx="7757207" cy="461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971550" indent="-46355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498600" indent="-5080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2041525" indent="-568325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498725" indent="-568325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955925" indent="-5683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3413125" indent="-5683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870325" indent="-5683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4327525" indent="-5683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ru-RU" altLang="bg-BG" sz="12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Кандидатствайте онлайн за предварително одобрение, без да се налага да попълвате хартиени документи</a:t>
            </a:r>
            <a:endParaRPr lang="bg-BG" altLang="bg-BG" sz="1200" dirty="0">
              <a:solidFill>
                <a:srgbClr val="002060"/>
              </a:solidFill>
              <a:latin typeface="Muller Light" panose="00000400000000000000" pitchFamily="50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C01DC0-BED5-4046-FDCD-EAC97411B0A5}"/>
              </a:ext>
            </a:extLst>
          </p:cNvPr>
          <p:cNvSpPr txBox="1"/>
          <p:nvPr/>
        </p:nvSpPr>
        <p:spPr>
          <a:xfrm>
            <a:off x="112745" y="857416"/>
            <a:ext cx="6099142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>
            <a:spAutoFit/>
          </a:bodyPr>
          <a:lstStyle/>
          <a:p>
            <a:pPr>
              <a:defRPr/>
            </a:pPr>
            <a:r>
              <a:rPr lang="ru-RU" sz="2000" cap="small" dirty="0">
                <a:solidFill>
                  <a:srgbClr val="1A355A"/>
                </a:solidFill>
                <a:latin typeface="Muller ExtraBold Italic" panose="00000900000000000000" pitchFamily="50" charset="-52"/>
                <a:cs typeface="+mj-cs"/>
                <a:sym typeface="Arial"/>
              </a:rPr>
              <a:t>Стъпка към вашия </a:t>
            </a:r>
            <a:r>
              <a:rPr lang="ru-RU" sz="2000" cap="small" dirty="0">
                <a:solidFill>
                  <a:srgbClr val="00B0F0"/>
                </a:solidFill>
                <a:latin typeface="Muller ExtraBold Italic" panose="00000900000000000000" pitchFamily="50" charset="-52"/>
                <a:cs typeface="+mj-cs"/>
              </a:rPr>
              <a:t>мечтан дом</a:t>
            </a: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523DE058-5363-2028-367D-8EFB5875D460}"/>
              </a:ext>
            </a:extLst>
          </p:cNvPr>
          <p:cNvGraphicFramePr/>
          <p:nvPr/>
        </p:nvGraphicFramePr>
        <p:xfrm>
          <a:off x="1637847" y="872412"/>
          <a:ext cx="8128220" cy="2843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5" name="TextBox 19">
            <a:extLst>
              <a:ext uri="{FF2B5EF4-FFF2-40B4-BE49-F238E27FC236}">
                <a16:creationId xmlns:a16="http://schemas.microsoft.com/office/drawing/2014/main" id="{2EB51F14-A992-2286-B59A-BA47981F4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6975" y="1524169"/>
            <a:ext cx="168438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bg-BG" altLang="bg-BG" sz="1000" dirty="0">
              <a:solidFill>
                <a:srgbClr val="002060"/>
              </a:solidFill>
              <a:latin typeface="Muller Light" panose="00000400000000000000" pitchFamily="50" charset="0"/>
              <a:cs typeface="Times New Roman" panose="02020603050405020304" pitchFamily="18" charset="0"/>
              <a:sym typeface="Times Roman"/>
            </a:endParaRPr>
          </a:p>
          <a:p>
            <a:pPr algn="ctr" eaLnBrk="1" hangingPunct="1"/>
            <a:r>
              <a:rPr lang="bg-BG" alt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  <a:sym typeface="Times Roman"/>
              </a:rPr>
              <a:t>Посетете  нашия уебсайт и се запознайте с условията за онлайн кандидатстване:</a:t>
            </a:r>
          </a:p>
          <a:p>
            <a:pPr algn="ctr" eaLnBrk="1" hangingPunct="1"/>
            <a:r>
              <a:rPr lang="bg-BG" altLang="bg-BG" sz="1000" dirty="0">
                <a:solidFill>
                  <a:srgbClr val="FFFFFF"/>
                </a:solidFill>
                <a:latin typeface="Muller Light" panose="00000400000000000000" pitchFamily="50" charset="0"/>
                <a:cs typeface="Times New Roman" panose="02020603050405020304" pitchFamily="18" charset="0"/>
                <a:sym typeface="Times Roman"/>
              </a:rPr>
              <a:t> </a:t>
            </a:r>
            <a:r>
              <a:rPr lang="en-US" altLang="bg-BG" sz="1000" dirty="0">
                <a:solidFill>
                  <a:schemeClr val="bg1"/>
                </a:solidFill>
                <a:latin typeface="Muller Light" panose="00000400000000000000" pitchFamily="50" charset="-52"/>
                <a:cs typeface="Times New Roman" panose="02020603050405020304" pitchFamily="18" charset="0"/>
                <a:hlinkClick r:id="rId11" tooltip="https://eloan.ubb.bg/"/>
              </a:rPr>
              <a:t>https://eloan.ubb.bg/</a:t>
            </a:r>
            <a:endParaRPr lang="bg-BG" altLang="bg-BG" sz="1000" dirty="0">
              <a:solidFill>
                <a:schemeClr val="bg1"/>
              </a:solidFill>
              <a:latin typeface="Muller Light" panose="00000400000000000000" pitchFamily="50" charset="-52"/>
              <a:cs typeface="Times New Roman" panose="02020603050405020304" pitchFamily="18" charset="0"/>
              <a:sym typeface="Times Roman"/>
            </a:endParaRPr>
          </a:p>
        </p:txBody>
      </p:sp>
      <p:sp>
        <p:nvSpPr>
          <p:cNvPr id="16" name="TextBox 19">
            <a:extLst>
              <a:ext uri="{FF2B5EF4-FFF2-40B4-BE49-F238E27FC236}">
                <a16:creationId xmlns:a16="http://schemas.microsoft.com/office/drawing/2014/main" id="{0AA0333B-F594-681D-A189-61A7C7906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7406" y="1647012"/>
            <a:ext cx="152068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Изберете от калкулатора желаната сума и срок</a:t>
            </a:r>
            <a:r>
              <a:rPr lang="en-US" alt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 </a:t>
            </a:r>
            <a:r>
              <a:rPr lang="bg-BG" alt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и попълнете лични данни</a:t>
            </a:r>
            <a:r>
              <a:rPr lang="ru-RU" alt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 </a:t>
            </a:r>
            <a:endParaRPr lang="bg-BG" altLang="bg-BG" sz="1000" dirty="0">
              <a:solidFill>
                <a:srgbClr val="002060"/>
              </a:solidFill>
              <a:latin typeface="Muller Light" panose="00000400000000000000" pitchFamily="50" charset="0"/>
              <a:cs typeface="Times New Roman" panose="02020603050405020304" pitchFamily="18" charset="0"/>
              <a:sym typeface="Times Roman"/>
            </a:endParaRPr>
          </a:p>
        </p:txBody>
      </p:sp>
      <p:sp>
        <p:nvSpPr>
          <p:cNvPr id="17" name="TextBox 21">
            <a:extLst>
              <a:ext uri="{FF2B5EF4-FFF2-40B4-BE49-F238E27FC236}">
                <a16:creationId xmlns:a16="http://schemas.microsoft.com/office/drawing/2014/main" id="{943EC04B-8E7B-6926-C45F-0B2721D79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8938" y="1606463"/>
            <a:ext cx="13954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Инсталирайте мобилното приложение на Evrotrust*</a:t>
            </a:r>
          </a:p>
          <a:p>
            <a:pPr algn="ctr" eaLnBrk="1" hangingPunct="1"/>
            <a:r>
              <a:rPr lang="ru-RU" alt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и подпишете документите</a:t>
            </a:r>
            <a:endParaRPr lang="ru-RU" altLang="bg-BG" sz="1000" dirty="0">
              <a:solidFill>
                <a:srgbClr val="002060"/>
              </a:solidFill>
              <a:latin typeface="Muller Light" panose="00000400000000000000" pitchFamily="50" charset="0"/>
              <a:cs typeface="Times New Roman" panose="02020603050405020304" pitchFamily="18" charset="0"/>
              <a:sym typeface="Times Roman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5791CB7-968C-BBE1-0666-F2FA73AB511F}"/>
              </a:ext>
            </a:extLst>
          </p:cNvPr>
          <p:cNvSpPr/>
          <p:nvPr/>
        </p:nvSpPr>
        <p:spPr>
          <a:xfrm>
            <a:off x="2788975" y="2859109"/>
            <a:ext cx="1904797" cy="1135216"/>
          </a:xfrm>
          <a:custGeom>
            <a:avLst/>
            <a:gdLst>
              <a:gd name="connsiteX0" fmla="*/ 0 w 2901234"/>
              <a:gd name="connsiteY0" fmla="*/ 0 h 1160493"/>
              <a:gd name="connsiteX1" fmla="*/ 2320988 w 2901234"/>
              <a:gd name="connsiteY1" fmla="*/ 0 h 1160493"/>
              <a:gd name="connsiteX2" fmla="*/ 2901234 w 2901234"/>
              <a:gd name="connsiteY2" fmla="*/ 580247 h 1160493"/>
              <a:gd name="connsiteX3" fmla="*/ 2320988 w 2901234"/>
              <a:gd name="connsiteY3" fmla="*/ 1160493 h 1160493"/>
              <a:gd name="connsiteX4" fmla="*/ 0 w 2901234"/>
              <a:gd name="connsiteY4" fmla="*/ 1160493 h 1160493"/>
              <a:gd name="connsiteX5" fmla="*/ 580247 w 2901234"/>
              <a:gd name="connsiteY5" fmla="*/ 580247 h 1160493"/>
              <a:gd name="connsiteX6" fmla="*/ 0 w 2901234"/>
              <a:gd name="connsiteY6" fmla="*/ 0 h 1160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234" h="1160493">
                <a:moveTo>
                  <a:pt x="0" y="0"/>
                </a:moveTo>
                <a:lnTo>
                  <a:pt x="2320988" y="0"/>
                </a:lnTo>
                <a:lnTo>
                  <a:pt x="2901234" y="580247"/>
                </a:lnTo>
                <a:lnTo>
                  <a:pt x="2320988" y="1160493"/>
                </a:lnTo>
                <a:lnTo>
                  <a:pt x="0" y="1160493"/>
                </a:lnTo>
                <a:lnTo>
                  <a:pt x="580247" y="58024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724265" tIns="48006" rIns="628252" bIns="48006" numCol="1" spcCol="1270" anchor="ctr" anchorCtr="0">
            <a:noAutofit/>
          </a:bodyPr>
          <a:lstStyle/>
          <a:p>
            <a:pPr marL="0" lvl="0" indent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bg-BG" sz="4000" kern="1200" dirty="0">
              <a:solidFill>
                <a:srgbClr val="002060"/>
              </a:solidFill>
            </a:endParaRPr>
          </a:p>
        </p:txBody>
      </p:sp>
      <p:pic>
        <p:nvPicPr>
          <p:cNvPr id="6" name="Picture 5" descr="A person and person sitting on a couch with a computer&#10;&#10;Description automatically generated">
            <a:extLst>
              <a:ext uri="{FF2B5EF4-FFF2-40B4-BE49-F238E27FC236}">
                <a16:creationId xmlns:a16="http://schemas.microsoft.com/office/drawing/2014/main" id="{417AEAA6-7B1E-157E-3B33-5BC6C6089FE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1586" y="1573161"/>
            <a:ext cx="2207237" cy="22072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595677-B196-84F5-1766-BB93AC1986AE}"/>
              </a:ext>
            </a:extLst>
          </p:cNvPr>
          <p:cNvSpPr txBox="1"/>
          <p:nvPr/>
        </p:nvSpPr>
        <p:spPr>
          <a:xfrm>
            <a:off x="570270" y="5831187"/>
            <a:ext cx="10067728" cy="4770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0" tIns="0" rIns="0" bIns="0" spcCol="38100">
            <a:spAutoFit/>
          </a:bodyPr>
          <a:lstStyle/>
          <a:p>
            <a:pPr marL="171450" marR="0" lvl="0" indent="-17145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  <a:sym typeface="Arial"/>
              </a:rPr>
              <a:t>Банката приема подписване на документите за кандидатстване с квалифициран електронен подпис чрез мобилното приложение на </a:t>
            </a:r>
            <a:r>
              <a:rPr lang="en-US" sz="1000" dirty="0" err="1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  <a:sym typeface="Arial"/>
              </a:rPr>
              <a:t>Evrotrust</a:t>
            </a:r>
            <a:r>
              <a:rPr lang="ru-RU" sz="11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lvl="0" eaLnBrk="0" hangingPunct="0">
              <a:defRPr/>
            </a:pPr>
            <a:r>
              <a:rPr lang="ru-RU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**Възможно е да бъдете насочени да кандидатстване за окончателно одобрение в банков клон. С условията за кандидатстване за окончателно </a:t>
            </a:r>
          </a:p>
          <a:p>
            <a:pPr lvl="0" eaLnBrk="0" hangingPunct="0">
              <a:defRPr/>
            </a:pPr>
            <a:r>
              <a:rPr lang="ru-RU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одобрение онлайн може да се запознаете на </a:t>
            </a:r>
            <a:r>
              <a:rPr 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страницата: </a:t>
            </a:r>
            <a:r>
              <a:rPr 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  <a:hlinkClick r:id="rId13"/>
              </a:rPr>
              <a:t>Онлайн окончателно одобрение на ипотечен кредит за покупка</a:t>
            </a:r>
            <a:endParaRPr lang="bg-BG" sz="1000" dirty="0">
              <a:solidFill>
                <a:srgbClr val="002060"/>
              </a:solidFill>
              <a:latin typeface="Muller Light" panose="00000400000000000000" pitchFamily="50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64065C4-7A2B-1283-B80C-58801BAB6353}"/>
              </a:ext>
            </a:extLst>
          </p:cNvPr>
          <p:cNvSpPr/>
          <p:nvPr/>
        </p:nvSpPr>
        <p:spPr>
          <a:xfrm>
            <a:off x="4419880" y="2859108"/>
            <a:ext cx="2901234" cy="1160493"/>
          </a:xfrm>
          <a:custGeom>
            <a:avLst/>
            <a:gdLst>
              <a:gd name="connsiteX0" fmla="*/ 0 w 2901234"/>
              <a:gd name="connsiteY0" fmla="*/ 0 h 1160493"/>
              <a:gd name="connsiteX1" fmla="*/ 2320988 w 2901234"/>
              <a:gd name="connsiteY1" fmla="*/ 0 h 1160493"/>
              <a:gd name="connsiteX2" fmla="*/ 2901234 w 2901234"/>
              <a:gd name="connsiteY2" fmla="*/ 580247 h 1160493"/>
              <a:gd name="connsiteX3" fmla="*/ 2320988 w 2901234"/>
              <a:gd name="connsiteY3" fmla="*/ 1160493 h 1160493"/>
              <a:gd name="connsiteX4" fmla="*/ 0 w 2901234"/>
              <a:gd name="connsiteY4" fmla="*/ 1160493 h 1160493"/>
              <a:gd name="connsiteX5" fmla="*/ 580247 w 2901234"/>
              <a:gd name="connsiteY5" fmla="*/ 580247 h 1160493"/>
              <a:gd name="connsiteX6" fmla="*/ 0 w 2901234"/>
              <a:gd name="connsiteY6" fmla="*/ 0 h 1160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234" h="1160493">
                <a:moveTo>
                  <a:pt x="0" y="0"/>
                </a:moveTo>
                <a:lnTo>
                  <a:pt x="2320988" y="0"/>
                </a:lnTo>
                <a:lnTo>
                  <a:pt x="2901234" y="580247"/>
                </a:lnTo>
                <a:lnTo>
                  <a:pt x="2320988" y="1160493"/>
                </a:lnTo>
                <a:lnTo>
                  <a:pt x="0" y="1160493"/>
                </a:lnTo>
                <a:lnTo>
                  <a:pt x="580247" y="580247"/>
                </a:lnTo>
                <a:lnTo>
                  <a:pt x="0" y="0"/>
                </a:ln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724265" tIns="48006" rIns="628252" bIns="48006" numCol="1" spcCol="1270" anchor="ctr" anchorCtr="0">
            <a:noAutofit/>
          </a:bodyPr>
          <a:lstStyle/>
          <a:p>
            <a:pPr marL="0" lvl="0" indent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bg-BG" sz="3600" kern="1200" dirty="0">
                <a:solidFill>
                  <a:srgbClr val="002060"/>
                </a:solidFill>
                <a:latin typeface="Helvetica"/>
                <a:ea typeface="Helvetica"/>
                <a:cs typeface="Helvetica"/>
              </a:rPr>
              <a:t>05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4A33DB1-C817-A0F4-8DCC-4E5D7618511E}"/>
              </a:ext>
            </a:extLst>
          </p:cNvPr>
          <p:cNvSpPr/>
          <p:nvPr/>
        </p:nvSpPr>
        <p:spPr>
          <a:xfrm>
            <a:off x="6912356" y="2864024"/>
            <a:ext cx="2901234" cy="1160493"/>
          </a:xfrm>
          <a:custGeom>
            <a:avLst/>
            <a:gdLst>
              <a:gd name="connsiteX0" fmla="*/ 0 w 2901234"/>
              <a:gd name="connsiteY0" fmla="*/ 0 h 1160493"/>
              <a:gd name="connsiteX1" fmla="*/ 2320988 w 2901234"/>
              <a:gd name="connsiteY1" fmla="*/ 0 h 1160493"/>
              <a:gd name="connsiteX2" fmla="*/ 2901234 w 2901234"/>
              <a:gd name="connsiteY2" fmla="*/ 580247 h 1160493"/>
              <a:gd name="connsiteX3" fmla="*/ 2320988 w 2901234"/>
              <a:gd name="connsiteY3" fmla="*/ 1160493 h 1160493"/>
              <a:gd name="connsiteX4" fmla="*/ 0 w 2901234"/>
              <a:gd name="connsiteY4" fmla="*/ 1160493 h 1160493"/>
              <a:gd name="connsiteX5" fmla="*/ 580247 w 2901234"/>
              <a:gd name="connsiteY5" fmla="*/ 580247 h 1160493"/>
              <a:gd name="connsiteX6" fmla="*/ 0 w 2901234"/>
              <a:gd name="connsiteY6" fmla="*/ 0 h 1160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234" h="1160493">
                <a:moveTo>
                  <a:pt x="0" y="0"/>
                </a:moveTo>
                <a:lnTo>
                  <a:pt x="2320988" y="0"/>
                </a:lnTo>
                <a:lnTo>
                  <a:pt x="2901234" y="580247"/>
                </a:lnTo>
                <a:lnTo>
                  <a:pt x="2320988" y="1160493"/>
                </a:lnTo>
                <a:lnTo>
                  <a:pt x="0" y="1160493"/>
                </a:lnTo>
                <a:lnTo>
                  <a:pt x="580247" y="580247"/>
                </a:lnTo>
                <a:lnTo>
                  <a:pt x="0" y="0"/>
                </a:ln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724265" tIns="48006" rIns="628252" bIns="48006" numCol="1" spcCol="1270" anchor="ctr" anchorCtr="0">
            <a:noAutofit/>
          </a:bodyPr>
          <a:lstStyle/>
          <a:p>
            <a:pPr marL="0" lvl="0" indent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bg-BG" sz="3600" kern="1200" dirty="0">
                <a:solidFill>
                  <a:srgbClr val="002060"/>
                </a:solidFill>
                <a:latin typeface="Helvetica"/>
                <a:ea typeface="Helvetica"/>
                <a:cs typeface="Helvetica"/>
              </a:rPr>
              <a:t>06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A195C02-B6FD-89D6-E049-A758A84B11C8}"/>
              </a:ext>
            </a:extLst>
          </p:cNvPr>
          <p:cNvSpPr/>
          <p:nvPr/>
        </p:nvSpPr>
        <p:spPr>
          <a:xfrm>
            <a:off x="1509531" y="4107805"/>
            <a:ext cx="2901234" cy="1160493"/>
          </a:xfrm>
          <a:custGeom>
            <a:avLst/>
            <a:gdLst>
              <a:gd name="connsiteX0" fmla="*/ 0 w 2901234"/>
              <a:gd name="connsiteY0" fmla="*/ 0 h 1160493"/>
              <a:gd name="connsiteX1" fmla="*/ 2320988 w 2901234"/>
              <a:gd name="connsiteY1" fmla="*/ 0 h 1160493"/>
              <a:gd name="connsiteX2" fmla="*/ 2901234 w 2901234"/>
              <a:gd name="connsiteY2" fmla="*/ 580247 h 1160493"/>
              <a:gd name="connsiteX3" fmla="*/ 2320988 w 2901234"/>
              <a:gd name="connsiteY3" fmla="*/ 1160493 h 1160493"/>
              <a:gd name="connsiteX4" fmla="*/ 0 w 2901234"/>
              <a:gd name="connsiteY4" fmla="*/ 1160493 h 1160493"/>
              <a:gd name="connsiteX5" fmla="*/ 580247 w 2901234"/>
              <a:gd name="connsiteY5" fmla="*/ 580247 h 1160493"/>
              <a:gd name="connsiteX6" fmla="*/ 0 w 2901234"/>
              <a:gd name="connsiteY6" fmla="*/ 0 h 1160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234" h="1160493">
                <a:moveTo>
                  <a:pt x="0" y="0"/>
                </a:moveTo>
                <a:lnTo>
                  <a:pt x="2320988" y="0"/>
                </a:lnTo>
                <a:lnTo>
                  <a:pt x="2901234" y="580247"/>
                </a:lnTo>
                <a:lnTo>
                  <a:pt x="2320988" y="1160493"/>
                </a:lnTo>
                <a:lnTo>
                  <a:pt x="0" y="1160493"/>
                </a:lnTo>
                <a:lnTo>
                  <a:pt x="580247" y="580247"/>
                </a:lnTo>
                <a:lnTo>
                  <a:pt x="0" y="0"/>
                </a:ln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724265" tIns="48006" rIns="628252" bIns="48006" numCol="1" spcCol="1270" anchor="ctr" anchorCtr="0">
            <a:noAutofit/>
          </a:bodyPr>
          <a:lstStyle/>
          <a:p>
            <a:pPr marL="0" lvl="0" indent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bg-BG" sz="3600" kern="1200" dirty="0">
                <a:solidFill>
                  <a:srgbClr val="002060"/>
                </a:solidFill>
                <a:latin typeface="Helvetica"/>
                <a:ea typeface="Helvetica"/>
                <a:cs typeface="Helvetica"/>
              </a:rPr>
              <a:t>0</a:t>
            </a:r>
            <a:r>
              <a:rPr lang="bg-BG" sz="3600" dirty="0">
                <a:solidFill>
                  <a:srgbClr val="002060"/>
                </a:solidFill>
                <a:latin typeface="Helvetica"/>
                <a:ea typeface="Helvetica"/>
                <a:cs typeface="Helvetica"/>
              </a:rPr>
              <a:t>7</a:t>
            </a:r>
            <a:endParaRPr lang="bg-BG" sz="3600" kern="1200" dirty="0">
              <a:solidFill>
                <a:srgbClr val="002060"/>
              </a:solidFill>
              <a:latin typeface="Helvetica"/>
              <a:ea typeface="Helvetica"/>
              <a:cs typeface="Helvetica"/>
            </a:endParaRPr>
          </a:p>
        </p:txBody>
      </p:sp>
      <p:sp>
        <p:nvSpPr>
          <p:cNvPr id="23" name="TextBox 31">
            <a:extLst>
              <a:ext uri="{FF2B5EF4-FFF2-40B4-BE49-F238E27FC236}">
                <a16:creationId xmlns:a16="http://schemas.microsoft.com/office/drawing/2014/main" id="{08A943EF-C168-5E43-BE9D-2A23FE1BD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1890" y="2936833"/>
            <a:ext cx="147165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След получаване на предварително одобрение - набавете необходимите документи за имота</a:t>
            </a:r>
          </a:p>
        </p:txBody>
      </p:sp>
      <p:sp>
        <p:nvSpPr>
          <p:cNvPr id="24" name="TextBox 31">
            <a:extLst>
              <a:ext uri="{FF2B5EF4-FFF2-40B4-BE49-F238E27FC236}">
                <a16:creationId xmlns:a16="http://schemas.microsoft.com/office/drawing/2014/main" id="{147D8612-04B1-F31C-3048-AF18E7E3B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5594" y="2995827"/>
            <a:ext cx="147165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** Влезте в Портала и попълнете искането за кредит и прикачете нужните документи</a:t>
            </a:r>
          </a:p>
        </p:txBody>
      </p:sp>
      <p:sp>
        <p:nvSpPr>
          <p:cNvPr id="25" name="TextBox 31">
            <a:extLst>
              <a:ext uri="{FF2B5EF4-FFF2-40B4-BE49-F238E27FC236}">
                <a16:creationId xmlns:a16="http://schemas.microsoft.com/office/drawing/2014/main" id="{5AE1C5A2-6794-4C28-35D6-6EF5A0E3EE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2432" y="4318267"/>
            <a:ext cx="147165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Изпратете заявката си и следете в реално време нейния статус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61DBBE3-2418-FB8F-70B2-C25386537B4F}"/>
              </a:ext>
            </a:extLst>
          </p:cNvPr>
          <p:cNvSpPr/>
          <p:nvPr/>
        </p:nvSpPr>
        <p:spPr>
          <a:xfrm>
            <a:off x="4061003" y="4112720"/>
            <a:ext cx="2901234" cy="1160493"/>
          </a:xfrm>
          <a:custGeom>
            <a:avLst/>
            <a:gdLst>
              <a:gd name="connsiteX0" fmla="*/ 0 w 2901234"/>
              <a:gd name="connsiteY0" fmla="*/ 0 h 1160493"/>
              <a:gd name="connsiteX1" fmla="*/ 2320988 w 2901234"/>
              <a:gd name="connsiteY1" fmla="*/ 0 h 1160493"/>
              <a:gd name="connsiteX2" fmla="*/ 2901234 w 2901234"/>
              <a:gd name="connsiteY2" fmla="*/ 580247 h 1160493"/>
              <a:gd name="connsiteX3" fmla="*/ 2320988 w 2901234"/>
              <a:gd name="connsiteY3" fmla="*/ 1160493 h 1160493"/>
              <a:gd name="connsiteX4" fmla="*/ 0 w 2901234"/>
              <a:gd name="connsiteY4" fmla="*/ 1160493 h 1160493"/>
              <a:gd name="connsiteX5" fmla="*/ 580247 w 2901234"/>
              <a:gd name="connsiteY5" fmla="*/ 580247 h 1160493"/>
              <a:gd name="connsiteX6" fmla="*/ 0 w 2901234"/>
              <a:gd name="connsiteY6" fmla="*/ 0 h 1160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234" h="1160493">
                <a:moveTo>
                  <a:pt x="0" y="0"/>
                </a:moveTo>
                <a:lnTo>
                  <a:pt x="2320988" y="0"/>
                </a:lnTo>
                <a:lnTo>
                  <a:pt x="2901234" y="580247"/>
                </a:lnTo>
                <a:lnTo>
                  <a:pt x="2320988" y="1160493"/>
                </a:lnTo>
                <a:lnTo>
                  <a:pt x="0" y="1160493"/>
                </a:lnTo>
                <a:lnTo>
                  <a:pt x="580247" y="580247"/>
                </a:lnTo>
                <a:lnTo>
                  <a:pt x="0" y="0"/>
                </a:ln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724265" tIns="48006" rIns="628252" bIns="48006" numCol="1" spcCol="1270" anchor="ctr" anchorCtr="0">
            <a:noAutofit/>
          </a:bodyPr>
          <a:lstStyle/>
          <a:p>
            <a:pPr marL="0" lvl="0" indent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bg-BG" sz="3600" kern="1200" dirty="0">
                <a:solidFill>
                  <a:srgbClr val="002060"/>
                </a:solidFill>
                <a:latin typeface="Helvetica"/>
                <a:ea typeface="Helvetica"/>
                <a:cs typeface="Helvetica"/>
              </a:rPr>
              <a:t>08</a:t>
            </a:r>
          </a:p>
        </p:txBody>
      </p:sp>
      <p:sp>
        <p:nvSpPr>
          <p:cNvPr id="28" name="TextBox 31">
            <a:extLst>
              <a:ext uri="{FF2B5EF4-FFF2-40B4-BE49-F238E27FC236}">
                <a16:creationId xmlns:a16="http://schemas.microsoft.com/office/drawing/2014/main" id="{5D3A9144-A49C-B5CB-4797-F8BF96FAC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9492" y="4200278"/>
            <a:ext cx="147165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След окончателно одобрение посетете избрания офис, за да подпишете документите за кредит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D854575-C623-5305-6F8A-132345730E8C}"/>
              </a:ext>
            </a:extLst>
          </p:cNvPr>
          <p:cNvSpPr/>
          <p:nvPr/>
        </p:nvSpPr>
        <p:spPr>
          <a:xfrm>
            <a:off x="125564" y="2857084"/>
            <a:ext cx="2901234" cy="1160493"/>
          </a:xfrm>
          <a:custGeom>
            <a:avLst/>
            <a:gdLst>
              <a:gd name="connsiteX0" fmla="*/ 0 w 2901234"/>
              <a:gd name="connsiteY0" fmla="*/ 0 h 1160493"/>
              <a:gd name="connsiteX1" fmla="*/ 2320988 w 2901234"/>
              <a:gd name="connsiteY1" fmla="*/ 0 h 1160493"/>
              <a:gd name="connsiteX2" fmla="*/ 2901234 w 2901234"/>
              <a:gd name="connsiteY2" fmla="*/ 580247 h 1160493"/>
              <a:gd name="connsiteX3" fmla="*/ 2320988 w 2901234"/>
              <a:gd name="connsiteY3" fmla="*/ 1160493 h 1160493"/>
              <a:gd name="connsiteX4" fmla="*/ 0 w 2901234"/>
              <a:gd name="connsiteY4" fmla="*/ 1160493 h 1160493"/>
              <a:gd name="connsiteX5" fmla="*/ 580247 w 2901234"/>
              <a:gd name="connsiteY5" fmla="*/ 580247 h 1160493"/>
              <a:gd name="connsiteX6" fmla="*/ 0 w 2901234"/>
              <a:gd name="connsiteY6" fmla="*/ 0 h 1160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234" h="1160493">
                <a:moveTo>
                  <a:pt x="0" y="0"/>
                </a:moveTo>
                <a:lnTo>
                  <a:pt x="2320988" y="0"/>
                </a:lnTo>
                <a:lnTo>
                  <a:pt x="2901234" y="580247"/>
                </a:lnTo>
                <a:lnTo>
                  <a:pt x="2320988" y="1160493"/>
                </a:lnTo>
                <a:lnTo>
                  <a:pt x="0" y="1160493"/>
                </a:lnTo>
                <a:lnTo>
                  <a:pt x="580247" y="58024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724265" tIns="48006" rIns="628252" bIns="48006" numCol="1" spcCol="1270" anchor="ctr" anchorCtr="0">
            <a:noAutofit/>
          </a:bodyPr>
          <a:lstStyle/>
          <a:p>
            <a:pPr marL="0" lvl="0" indent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bg-BG" sz="3600" kern="1200" dirty="0">
                <a:solidFill>
                  <a:srgbClr val="002060"/>
                </a:solidFill>
              </a:rPr>
              <a:t>04</a:t>
            </a:r>
            <a:endParaRPr lang="bg-BG" sz="4000" kern="1200" dirty="0">
              <a:solidFill>
                <a:srgbClr val="00206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BD585E9-B58F-2F70-5DBA-C97EF65D14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8655" y="2833915"/>
            <a:ext cx="140270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Ще получите отговор на електронната си поща до 1 ден и при одобрение  ще имате до 2 месеца, в които:</a:t>
            </a:r>
          </a:p>
        </p:txBody>
      </p:sp>
      <p:sp>
        <p:nvSpPr>
          <p:cNvPr id="33" name="TextBox 28">
            <a:extLst>
              <a:ext uri="{FF2B5EF4-FFF2-40B4-BE49-F238E27FC236}">
                <a16:creationId xmlns:a16="http://schemas.microsoft.com/office/drawing/2014/main" id="{5D8F8A14-B487-BCB8-2160-1379675B5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2475" y="3020408"/>
            <a:ext cx="1357350" cy="861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В случай че не сте клиент на банката,</a:t>
            </a:r>
          </a:p>
          <a:p>
            <a:pPr algn="ctr" eaLnBrk="1" hangingPunct="1"/>
            <a:r>
              <a:rPr lang="ru-RU" alt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  <a:sym typeface="Times Roman"/>
              </a:rPr>
              <a:t>инсталирайте и се регистрирайте в ОББ Мобайл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9DE39-68E9-E9E4-67F3-F5AACFE07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Google Shape;220;p5">
            <a:extLst>
              <a:ext uri="{FF2B5EF4-FFF2-40B4-BE49-F238E27FC236}">
                <a16:creationId xmlns:a16="http://schemas.microsoft.com/office/drawing/2014/main" id="{467BB4DB-1E03-90F7-EF03-FDEE7A78F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38" y="477838"/>
            <a:ext cx="319087" cy="9223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bg-BG" altLang="bg-BG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3210" name="TextBox 10">
            <a:extLst>
              <a:ext uri="{FF2B5EF4-FFF2-40B4-BE49-F238E27FC236}">
                <a16:creationId xmlns:a16="http://schemas.microsoft.com/office/drawing/2014/main" id="{5AC41071-6BB3-25BA-60B4-BCD2F354E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24" y="5557694"/>
            <a:ext cx="11180329" cy="1301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lvl="0" algn="just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None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В калкулацията са в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ключени следните такси: такса за документарен анализ на обезпечението –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 EUR 127.82</a:t>
            </a:r>
            <a:r>
              <a:rPr kumimoji="0" lang="bg-BG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 /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BGN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 249.99; такса за откриване на разпл. сметка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 </a:t>
            </a:r>
            <a:r>
              <a:rPr lang="en-US" sz="1050" dirty="0">
                <a:solidFill>
                  <a:srgbClr val="002060"/>
                </a:solidFill>
                <a:latin typeface="Muller Light" panose="00000400000000000000" pitchFamily="50" charset="-52"/>
              </a:rPr>
              <a:t>EUR 2.55 / BGN 4.99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; </a:t>
            </a:r>
            <a:r>
              <a:rPr lang="bg-BG" altLang="bg-BG" sz="1050" dirty="0">
                <a:solidFill>
                  <a:srgbClr val="002060"/>
                </a:solidFill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най-високата месечна такса за обслужване на разплащателна сметка съгласно Тарифата за такси и комисиони за физически лица на Банката от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EUR 2.30 / </a:t>
            </a:r>
            <a:b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</a:b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BGN 4.50 </a:t>
            </a:r>
            <a:r>
              <a:rPr kumimoji="0" lang="bg-BG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месечно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; за оценка на недв. имот /за апартамент/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EUR </a:t>
            </a:r>
            <a:r>
              <a:rPr kumimoji="0" lang="bg-BG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192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 </a:t>
            </a:r>
            <a:r>
              <a:rPr kumimoji="0" lang="bg-BG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/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BGN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375.52, за заличаване на ипотека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EUR 30.68 / BGN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60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.00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; с включена годишна застрахователна премия на недв. имот по Застраховка „Имущество“, изчислена като % от застр. сума, равна на непогасената главница по кредита - обща дължима застр. премия за срока на кредита (ориентир. размер) –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2 704.02 / BGN 5 288.60</a:t>
            </a:r>
            <a:r>
              <a:rPr kumimoji="0" lang="bg-BG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при кредит с фиксирана лихва за първите 3 години и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2 716.68 / BGN 5 313.36</a:t>
            </a:r>
            <a:r>
              <a:rPr kumimoji="0" lang="bg-BG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при кредит с фиксирана лихва за първите 5 години, и 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EUR 2 757.32 / BGN 5 392.85 </a:t>
            </a:r>
            <a:r>
              <a:rPr lang="ru-RU" sz="1050" dirty="0">
                <a:solidFill>
                  <a:srgbClr val="002060"/>
                </a:solidFill>
                <a:latin typeface="Muller Light" panose="00000400000000000000" pitchFamily="50" charset="-52"/>
              </a:rPr>
              <a:t>при кредит с фиксирана лихва за първите </a:t>
            </a:r>
            <a:r>
              <a:rPr lang="en-US" sz="1050" dirty="0">
                <a:solidFill>
                  <a:srgbClr val="002060"/>
                </a:solidFill>
                <a:latin typeface="Muller Light" panose="00000400000000000000" pitchFamily="50" charset="-52"/>
              </a:rPr>
              <a:t>10</a:t>
            </a:r>
            <a:r>
              <a:rPr lang="ru-RU" sz="1050" dirty="0">
                <a:solidFill>
                  <a:srgbClr val="002060"/>
                </a:solidFill>
                <a:latin typeface="Muller Light" panose="00000400000000000000" pitchFamily="50" charset="-52"/>
              </a:rPr>
              <a:t> години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sym typeface="Calibri" panose="020F0502020204030204" pitchFamily="34" charset="0"/>
              </a:rPr>
              <a:t>;  В ГПР не са вкл. нот. такси за учредяване, подновяване, промяна и заличаване на ипотеката и държ. такса за вписването й, дължими от кредитополучателя. В ГПР не е включена такса  за предсрочно погасяване.</a:t>
            </a:r>
            <a:endParaRPr kumimoji="0" lang="bg-BG" altLang="bg-BG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pic>
        <p:nvPicPr>
          <p:cNvPr id="93211" name="Image" descr="Image">
            <a:extLst>
              <a:ext uri="{FF2B5EF4-FFF2-40B4-BE49-F238E27FC236}">
                <a16:creationId xmlns:a16="http://schemas.microsoft.com/office/drawing/2014/main" id="{959167E0-31D8-548E-183A-1909A5C6E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2475" y="-1"/>
            <a:ext cx="1279525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3" name="Google Shape;167;p3">
            <a:extLst>
              <a:ext uri="{FF2B5EF4-FFF2-40B4-BE49-F238E27FC236}">
                <a16:creationId xmlns:a16="http://schemas.microsoft.com/office/drawing/2014/main" id="{01B75293-31A9-A84A-8D57-F38589C43B86}"/>
              </a:ext>
            </a:extLst>
          </p:cNvPr>
          <p:cNvSpPr txBox="1"/>
          <p:nvPr/>
        </p:nvSpPr>
        <p:spPr>
          <a:xfrm>
            <a:off x="113659" y="73373"/>
            <a:ext cx="11086708" cy="1169509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400" dirty="0">
                <a:solidFill>
                  <a:srgbClr val="00B0F0"/>
                </a:solidFill>
                <a:latin typeface="Muller ExtraBold Italic" panose="00000900000000000000" pitchFamily="50" charset="-52"/>
                <a:ea typeface="+mn-ea"/>
                <a:cs typeface="Arial"/>
              </a:rPr>
              <a:t>ИПОТЕЧЕН КРЕДИТ ЗА ПОКУПК</a:t>
            </a:r>
            <a:r>
              <a:rPr lang="en-US" sz="2400" dirty="0">
                <a:solidFill>
                  <a:srgbClr val="00B0F0"/>
                </a:solidFill>
                <a:latin typeface="Muller ExtraBold Italic" panose="00000900000000000000" pitchFamily="50" charset="-52"/>
                <a:ea typeface="+mn-ea"/>
                <a:cs typeface="Arial"/>
              </a:rPr>
              <a:t>A </a:t>
            </a:r>
            <a:r>
              <a:rPr lang="bg-BG" sz="2400" dirty="0">
                <a:solidFill>
                  <a:srgbClr val="00B0F0"/>
                </a:solidFill>
                <a:latin typeface="Muller ExtraBold Italic" panose="00000900000000000000" pitchFamily="50" charset="-52"/>
                <a:ea typeface="+mn-ea"/>
                <a:cs typeface="Arial"/>
              </a:rPr>
              <a:t>С  ФИКСИРАНА ЛИХВА </a:t>
            </a:r>
          </a:p>
          <a:p>
            <a:pPr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400" dirty="0">
                <a:solidFill>
                  <a:srgbClr val="00B0F0"/>
                </a:solidFill>
                <a:latin typeface="Muller ExtraBold Italic" panose="00000900000000000000" pitchFamily="50" charset="-52"/>
                <a:ea typeface="+mn-ea"/>
                <a:cs typeface="Arial"/>
              </a:rPr>
              <a:t>за първите 3, 5 или 10г. </a:t>
            </a:r>
          </a:p>
          <a:p>
            <a:pPr lvl="0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>
                <a:solidFill>
                  <a:srgbClr val="002060"/>
                </a:solidFill>
                <a:latin typeface="Muller Light" pitchFamily="2" charset="77"/>
                <a:ea typeface="+mn-ea"/>
                <a:cs typeface="Times New Roman" panose="02020603050405020304" pitchFamily="18" charset="0"/>
              </a:rPr>
              <a:t>И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ea typeface="+mn-ea"/>
                <a:cs typeface="Times New Roman" panose="02020603050405020304" pitchFamily="18" charset="0"/>
                <a:sym typeface="Arial"/>
              </a:rPr>
              <a:t>ндикативни лихвени проценти, както следва:  2.56% -  фиксиран за първите 3 години</a:t>
            </a:r>
            <a:r>
              <a:rPr kumimoji="0" lang="ru-RU" sz="1100" b="0" i="0" u="non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ea typeface="+mn-ea"/>
                <a:cs typeface="Times New Roman" panose="02020603050405020304" pitchFamily="18" charset="0"/>
                <a:sym typeface="Arial"/>
              </a:rPr>
              <a:t>; или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ea typeface="+mn-ea"/>
                <a:cs typeface="Times New Roman" panose="02020603050405020304" pitchFamily="18" charset="0"/>
                <a:sym typeface="Arial"/>
              </a:rPr>
              <a:t>2.75%  - фиксиран за първите 5 години или 3.10% - </a:t>
            </a:r>
            <a:r>
              <a:rPr lang="ru-RU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фиксиран за първите 10 години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ea typeface="+mn-ea"/>
                <a:cs typeface="Times New Roman" panose="02020603050405020304" pitchFamily="18" charset="0"/>
                <a:sym typeface="Arial"/>
              </a:rPr>
              <a:t>  и 2.28%* променлив лихвен процент за останалия срок</a:t>
            </a:r>
            <a:r>
              <a:rPr lang="en-US" sz="1100" dirty="0">
                <a:solidFill>
                  <a:srgbClr val="002060"/>
                </a:solidFill>
                <a:latin typeface="Muller Light" pitchFamily="2" charset="77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при следните условия: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uller Light" pitchFamily="2" charset="77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8309" name="TextBox 3">
            <a:extLst>
              <a:ext uri="{FF2B5EF4-FFF2-40B4-BE49-F238E27FC236}">
                <a16:creationId xmlns:a16="http://schemas.microsoft.com/office/drawing/2014/main" id="{AD06FD9A-1355-46BE-51DC-4C185E3E0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6133" y="1177230"/>
            <a:ext cx="9627239" cy="22517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342900" indent="-3429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342900" marR="0" lvl="0" indent="-34290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"/>
              <a:tabLst/>
              <a:defRPr/>
            </a:pPr>
            <a:r>
              <a:rPr lang="ru-RU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за кредити  с одобрен размер над 100 000 евро за покупка на жилище или рефинансирането на покупка от друга банка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"/>
              <a:tabLst/>
              <a:defRPr/>
            </a:pPr>
            <a:r>
              <a:rPr lang="ru-RU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срок до 360 месеца;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"/>
              <a:tabLst/>
              <a:defRPr/>
            </a:pPr>
            <a:r>
              <a:rPr lang="ru-RU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при превод на </a:t>
            </a:r>
            <a:r>
              <a:rPr lang="ru-RU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възнаграждение от трудова дейност </a:t>
            </a:r>
            <a:r>
              <a:rPr lang="ru-RU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по сметка в ОББ;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"/>
              <a:tabLst/>
              <a:defRPr/>
            </a:pPr>
            <a:r>
              <a:rPr lang="ru-RU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необходима е застраховка на обезпечението за срока на кредита  при определени от банката условия и избран от Вас застраховател</a:t>
            </a:r>
            <a:r>
              <a:rPr lang="en-US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. </a:t>
            </a:r>
            <a:endParaRPr lang="ru-RU" sz="1100" dirty="0">
              <a:solidFill>
                <a:srgbClr val="002060"/>
              </a:solidFill>
              <a:latin typeface="Muller Light" pitchFamily="2" charset="77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"/>
              <a:tabLst/>
              <a:defRPr/>
            </a:pPr>
            <a:r>
              <a:rPr lang="ru-RU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ценовите условия са валидни за заявления за кредит, подадени в клон на банката до 3</a:t>
            </a:r>
            <a:r>
              <a:rPr lang="en-US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0.</a:t>
            </a:r>
            <a:r>
              <a:rPr lang="bg-BG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0</a:t>
            </a:r>
            <a:r>
              <a:rPr lang="en-US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9</a:t>
            </a:r>
            <a:r>
              <a:rPr lang="ru-RU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.2026</a:t>
            </a:r>
            <a:r>
              <a:rPr lang="en-US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 </a:t>
            </a:r>
            <a:r>
              <a:rPr lang="ru-RU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г.;</a:t>
            </a:r>
            <a:endParaRPr lang="en-US" altLang="bg-BG" sz="1100" dirty="0">
              <a:solidFill>
                <a:srgbClr val="002060"/>
              </a:solidFill>
              <a:latin typeface="Muller Light" pitchFamily="2" charset="77"/>
              <a:cs typeface="Times New Roman" panose="02020603050405020304" pitchFamily="18" charset="0"/>
              <a:sym typeface="Arial"/>
            </a:endParaRPr>
          </a:p>
          <a:p>
            <a:pPr marL="0" marR="0" lvl="0" indent="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en-US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         *</a:t>
            </a:r>
            <a:r>
              <a:rPr lang="ru-RU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Променливият лихвен процент за останалия срок на кредита </a:t>
            </a:r>
            <a:r>
              <a:rPr lang="ru-RU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  <a:sym typeface="Arial"/>
              </a:rPr>
              <a:t>се </a:t>
            </a:r>
            <a:r>
              <a:rPr lang="ru-RU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формира като сбор от </a:t>
            </a:r>
            <a:r>
              <a:rPr lang="ru-RU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  <a:sym typeface="Arial"/>
              </a:rPr>
              <a:t>Референтен лихвен процент (РЛП) на ОББ (който към момента е в размер на 0.59%) и </a:t>
            </a:r>
            <a:r>
              <a:rPr lang="ru-RU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фиксирана надбавка.  РЛП на ОББ се променя по методика, </a:t>
            </a:r>
            <a:r>
              <a:rPr lang="bg-BG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налична на сайта на банката </a:t>
            </a:r>
            <a:r>
              <a:rPr lang="en-US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www.ubb.bg</a:t>
            </a:r>
            <a:r>
              <a:rPr lang="ru-RU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. След изтичане на периода с фиксирана лихва, лихвеният процент се формира на база актуалната стойност на РЛП, изчислена по Методиката и приета от ОББ към 1-ви март</a:t>
            </a:r>
            <a:r>
              <a:rPr lang="en-US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 </a:t>
            </a:r>
            <a:r>
              <a:rPr lang="ru-RU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/</a:t>
            </a:r>
            <a:r>
              <a:rPr lang="en-US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 </a:t>
            </a:r>
            <a:r>
              <a:rPr lang="ru-RU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1-ви септември за годината на преминаване към променлив лихвен процент. Посоченият лихвен процент е индикативен като надбавката се определя в зависимост от индивидуалния профил на клиента.</a:t>
            </a:r>
            <a:endParaRPr lang="en-US" altLang="bg-BG" sz="1100" dirty="0">
              <a:solidFill>
                <a:srgbClr val="002060"/>
              </a:solidFill>
              <a:latin typeface="Muller Light" pitchFamily="2" charset="77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None/>
              <a:defRPr/>
            </a:pPr>
            <a:r>
              <a:rPr lang="bg-BG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  <a:sym typeface="Arial"/>
              </a:rPr>
              <a:t>С всички условия за ипотечни кредити с фиксирана лихва за начален период можете да се запознаете на</a:t>
            </a:r>
            <a:r>
              <a:rPr lang="en-US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  <a:sym typeface="Arial"/>
              </a:rPr>
              <a:t> </a:t>
            </a:r>
            <a:r>
              <a:rPr lang="ru-RU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Ипотечен кредит с фиксирана лихва | от ОББ | Обединена българска банка</a:t>
            </a:r>
            <a:endParaRPr lang="bg-BG" altLang="bg-BG" sz="1100" dirty="0">
              <a:solidFill>
                <a:srgbClr val="002060"/>
              </a:solidFill>
              <a:latin typeface="Muller Light" pitchFamily="2" charset="77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AB808B-72E6-2A69-F0BE-73A169E816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28" y="1187876"/>
            <a:ext cx="2518249" cy="14706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1BDFD8C-6B0E-BC70-CFD1-4B372970AB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294481"/>
              </p:ext>
            </p:extLst>
          </p:nvPr>
        </p:nvGraphicFramePr>
        <p:xfrm>
          <a:off x="326571" y="3631070"/>
          <a:ext cx="11726883" cy="18899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7064">
                  <a:extLst>
                    <a:ext uri="{9D8B030D-6E8A-4147-A177-3AD203B41FA5}">
                      <a16:colId xmlns:a16="http://schemas.microsoft.com/office/drawing/2014/main" val="2314231615"/>
                    </a:ext>
                  </a:extLst>
                </a:gridCol>
                <a:gridCol w="487433">
                  <a:extLst>
                    <a:ext uri="{9D8B030D-6E8A-4147-A177-3AD203B41FA5}">
                      <a16:colId xmlns:a16="http://schemas.microsoft.com/office/drawing/2014/main" val="670578326"/>
                    </a:ext>
                  </a:extLst>
                </a:gridCol>
                <a:gridCol w="530599">
                  <a:extLst>
                    <a:ext uri="{9D8B030D-6E8A-4147-A177-3AD203B41FA5}">
                      <a16:colId xmlns:a16="http://schemas.microsoft.com/office/drawing/2014/main" val="3667614385"/>
                    </a:ext>
                  </a:extLst>
                </a:gridCol>
                <a:gridCol w="1644857">
                  <a:extLst>
                    <a:ext uri="{9D8B030D-6E8A-4147-A177-3AD203B41FA5}">
                      <a16:colId xmlns:a16="http://schemas.microsoft.com/office/drawing/2014/main" val="2697507830"/>
                    </a:ext>
                  </a:extLst>
                </a:gridCol>
                <a:gridCol w="1602410">
                  <a:extLst>
                    <a:ext uri="{9D8B030D-6E8A-4147-A177-3AD203B41FA5}">
                      <a16:colId xmlns:a16="http://schemas.microsoft.com/office/drawing/2014/main" val="2627337283"/>
                    </a:ext>
                  </a:extLst>
                </a:gridCol>
                <a:gridCol w="3418313">
                  <a:extLst>
                    <a:ext uri="{9D8B030D-6E8A-4147-A177-3AD203B41FA5}">
                      <a16:colId xmlns:a16="http://schemas.microsoft.com/office/drawing/2014/main" val="4226508170"/>
                    </a:ext>
                  </a:extLst>
                </a:gridCol>
                <a:gridCol w="2086551">
                  <a:extLst>
                    <a:ext uri="{9D8B030D-6E8A-4147-A177-3AD203B41FA5}">
                      <a16:colId xmlns:a16="http://schemas.microsoft.com/office/drawing/2014/main" val="1167627667"/>
                    </a:ext>
                  </a:extLst>
                </a:gridCol>
                <a:gridCol w="1509656">
                  <a:extLst>
                    <a:ext uri="{9D8B030D-6E8A-4147-A177-3AD203B41FA5}">
                      <a16:colId xmlns:a16="http://schemas.microsoft.com/office/drawing/2014/main" val="698438526"/>
                    </a:ext>
                  </a:extLst>
                </a:gridCol>
              </a:tblGrid>
              <a:tr h="554107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bg-BG" sz="1100" u="none" strike="noStrike" dirty="0">
                          <a:effectLst/>
                          <a:latin typeface="Muller Light" panose="00000400000000000000" pitchFamily="50" charset="-52"/>
                        </a:rPr>
                        <a:t>Сума</a:t>
                      </a:r>
                      <a:endParaRPr lang="bg-BG" sz="1100" b="1" i="0" u="none" strike="noStrike" dirty="0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bg-BG" sz="1100" u="none" strike="noStrike" dirty="0">
                          <a:effectLst/>
                          <a:latin typeface="Muller Light" panose="00000400000000000000" pitchFamily="50" charset="-52"/>
                        </a:rPr>
                        <a:t>Срок</a:t>
                      </a:r>
                      <a:endParaRPr lang="bg-BG" sz="1100" b="1" i="0" u="none" strike="noStrike" dirty="0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bg-BG" sz="1100" u="none" strike="noStrike">
                          <a:effectLst/>
                          <a:latin typeface="Muller Light" panose="00000400000000000000" pitchFamily="50" charset="-52"/>
                        </a:rPr>
                        <a:t>ГПР</a:t>
                      </a:r>
                      <a:endParaRPr lang="bg-BG" sz="1100" b="1" i="0" u="none" strike="noStrike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bg-BG" sz="1100" u="none" strike="noStrike" dirty="0">
                          <a:effectLst/>
                          <a:latin typeface="Muller Light" panose="00000400000000000000" pitchFamily="50" charset="-52"/>
                        </a:rPr>
                        <a:t>Фиксиран лихвен процент</a:t>
                      </a:r>
                      <a:endParaRPr lang="bg-BG" sz="1100" b="1" i="0" u="none" strike="noStrike" dirty="0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bg-BG" sz="1100" u="none" strike="noStrike">
                          <a:effectLst/>
                          <a:latin typeface="Muller Light" panose="00000400000000000000" pitchFamily="50" charset="-52"/>
                        </a:rPr>
                        <a:t>Променлив лихвен процент</a:t>
                      </a:r>
                      <a:endParaRPr lang="bg-BG" sz="1100" b="1" i="0" u="none" strike="noStrike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tc grid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bg-BG" sz="1100" u="none" strike="noStrike" dirty="0">
                          <a:effectLst/>
                          <a:latin typeface="Muller Light" panose="00000400000000000000" pitchFamily="50" charset="-52"/>
                        </a:rPr>
                        <a:t>Размер на погасителната вноска</a:t>
                      </a:r>
                      <a:endParaRPr lang="bg-BG" sz="1100" b="1" i="0" u="none" strike="noStrike" dirty="0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bg-BG" sz="1100" u="none" strike="noStrike">
                          <a:effectLst/>
                          <a:latin typeface="Muller Light" panose="00000400000000000000" pitchFamily="50" charset="-52"/>
                        </a:rPr>
                        <a:t>Обща дължима сума</a:t>
                      </a:r>
                      <a:endParaRPr lang="bg-BG" sz="1100" b="1" i="0" u="none" strike="noStrike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81450861"/>
                  </a:ext>
                </a:extLst>
              </a:tr>
              <a:tr h="342855">
                <a:tc rowSpan="3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bg-BG" sz="1100" u="none" strike="noStrike" dirty="0">
                          <a:effectLst/>
                          <a:latin typeface="Muller Light" panose="00000400000000000000" pitchFamily="50" charset="-52"/>
                        </a:rPr>
                        <a:t>125 000</a:t>
                      </a:r>
                      <a:endParaRPr lang="bg-BG" sz="1100" b="0" i="0" u="none" strike="noStrike" dirty="0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tc rowSpan="3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bg-BG" sz="1100" u="none" strike="noStrike" dirty="0">
                          <a:effectLst/>
                          <a:latin typeface="Muller Light" panose="00000400000000000000" pitchFamily="50" charset="-52"/>
                        </a:rPr>
                        <a:t>360</a:t>
                      </a:r>
                      <a:endParaRPr lang="bg-BG" sz="1100" b="0" i="0" u="none" strike="noStrike" dirty="0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bg-BG" sz="1100" u="none" strike="noStrike" dirty="0">
                          <a:effectLst/>
                          <a:latin typeface="Muller Light" panose="00000400000000000000" pitchFamily="50" charset="-52"/>
                        </a:rPr>
                        <a:t>2.65%</a:t>
                      </a:r>
                      <a:endParaRPr lang="bg-BG" sz="1100" b="0" i="0" u="none" strike="noStrike" dirty="0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ru-RU" sz="1100" u="none" strike="noStrike" dirty="0">
                          <a:effectLst/>
                          <a:latin typeface="Muller Light" panose="00000400000000000000" pitchFamily="50" charset="-52"/>
                        </a:rPr>
                        <a:t>3.07% за първите 3 години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tc rowSpan="3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ru-RU" sz="1100" u="none" strike="noStrike" dirty="0">
                          <a:effectLst/>
                          <a:latin typeface="Muller Light" panose="00000400000000000000" pitchFamily="50" charset="-52"/>
                        </a:rPr>
                        <a:t>2.28% за останалия срок на кредита </a:t>
                      </a:r>
                      <a:r>
                        <a:rPr lang="ru-RU" sz="1100" b="0" i="0" u="none" strike="noStrike" cap="none" spc="0" baseline="0" dirty="0">
                          <a:solidFill>
                            <a:schemeClr val="dk1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+mn-cs"/>
                          <a:sym typeface="Calibri"/>
                        </a:rPr>
                        <a:t>(РЛП 0.59% + 1.69% фиксирана надбавка)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ru-RU" sz="1100" u="none" strike="noStrike" dirty="0">
                          <a:effectLst/>
                          <a:latin typeface="Muller Light" panose="00000400000000000000" pitchFamily="50" charset="-52"/>
                        </a:rPr>
                        <a:t>EUR 531.74/ BGN 1039.99 за първите 3 години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ru-RU" sz="1100" u="none" strike="noStrike" dirty="0">
                          <a:effectLst/>
                          <a:latin typeface="Muller Light" panose="00000400000000000000" pitchFamily="50" charset="-52"/>
                        </a:rPr>
                        <a:t> EUR 481.29/ BGN 941.32 за останалия срок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FR" sz="1100" u="none" strike="noStrike" dirty="0">
                          <a:effectLst/>
                          <a:latin typeface="Muller Light" panose="00000400000000000000" pitchFamily="50" charset="-52"/>
                        </a:rPr>
                        <a:t>EUR 17</a:t>
                      </a:r>
                      <a:r>
                        <a:rPr lang="bg-BG" sz="1100" u="none" strike="noStrike" dirty="0">
                          <a:effectLst/>
                          <a:latin typeface="Muller Light" panose="00000400000000000000" pitchFamily="50" charset="-52"/>
                        </a:rPr>
                        <a:t>9</a:t>
                      </a:r>
                      <a:r>
                        <a:rPr lang="fr-FR" sz="1100" u="none" strike="noStrike" dirty="0">
                          <a:effectLst/>
                          <a:latin typeface="Muller Light" panose="00000400000000000000" pitchFamily="50" charset="-52"/>
                        </a:rPr>
                        <a:t> </a:t>
                      </a:r>
                      <a:r>
                        <a:rPr lang="bg-BG" sz="1100" u="none" strike="noStrike" dirty="0">
                          <a:effectLst/>
                          <a:latin typeface="Muller Light" panose="00000400000000000000" pitchFamily="50" charset="-52"/>
                        </a:rPr>
                        <a:t>857</a:t>
                      </a:r>
                      <a:r>
                        <a:rPr lang="fr-FR" sz="1100" u="none" strike="noStrike" dirty="0">
                          <a:effectLst/>
                          <a:latin typeface="Muller Light" panose="00000400000000000000" pitchFamily="50" charset="-52"/>
                        </a:rPr>
                        <a:t>.</a:t>
                      </a:r>
                      <a:r>
                        <a:rPr lang="bg-BG" sz="1100" u="none" strike="noStrike" dirty="0">
                          <a:effectLst/>
                          <a:latin typeface="Muller Light" panose="00000400000000000000" pitchFamily="50" charset="-52"/>
                        </a:rPr>
                        <a:t>66</a:t>
                      </a:r>
                      <a:r>
                        <a:rPr lang="fr-FR" sz="1100" u="none" strike="noStrike" dirty="0">
                          <a:effectLst/>
                          <a:latin typeface="Muller Light" panose="00000400000000000000" pitchFamily="50" charset="-52"/>
                        </a:rPr>
                        <a:t>/ BGN 3</a:t>
                      </a:r>
                      <a:r>
                        <a:rPr lang="bg-BG" sz="1100" u="none" strike="noStrike" dirty="0">
                          <a:effectLst/>
                          <a:latin typeface="Muller Light" panose="00000400000000000000" pitchFamily="50" charset="-52"/>
                        </a:rPr>
                        <a:t>51</a:t>
                      </a:r>
                      <a:r>
                        <a:rPr lang="fr-FR" sz="1100" u="none" strike="noStrike" dirty="0">
                          <a:effectLst/>
                          <a:latin typeface="Muller Light" panose="00000400000000000000" pitchFamily="50" charset="-52"/>
                        </a:rPr>
                        <a:t> </a:t>
                      </a:r>
                      <a:r>
                        <a:rPr lang="bg-BG" sz="1100" u="none" strike="noStrike" dirty="0">
                          <a:effectLst/>
                          <a:latin typeface="Muller Light" panose="00000400000000000000" pitchFamily="50" charset="-52"/>
                        </a:rPr>
                        <a:t>771</a:t>
                      </a:r>
                      <a:r>
                        <a:rPr lang="fr-FR" sz="1100" u="none" strike="noStrike" dirty="0">
                          <a:effectLst/>
                          <a:latin typeface="Muller Light" panose="00000400000000000000" pitchFamily="50" charset="-52"/>
                        </a:rPr>
                        <a:t>.</a:t>
                      </a:r>
                      <a:r>
                        <a:rPr lang="bg-BG" sz="1100" u="none" strike="noStrike" dirty="0">
                          <a:effectLst/>
                          <a:latin typeface="Muller Light" panose="00000400000000000000" pitchFamily="50" charset="-52"/>
                        </a:rPr>
                        <a:t>01</a:t>
                      </a:r>
                      <a:endParaRPr lang="fr-FR" sz="1100" b="0" i="0" u="none" strike="noStrike" dirty="0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01336204"/>
                  </a:ext>
                </a:extLst>
              </a:tr>
              <a:tr h="496454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bg-BG" sz="1100" u="none" strike="noStrike" dirty="0">
                          <a:effectLst/>
                          <a:latin typeface="Muller Light" panose="00000400000000000000" pitchFamily="50" charset="-52"/>
                        </a:rPr>
                        <a:t>2.79%</a:t>
                      </a:r>
                      <a:endParaRPr lang="bg-BG" sz="1100" b="0" i="0" u="none" strike="noStrike" dirty="0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ru-RU" sz="1100" u="none" strike="noStrike" dirty="0">
                          <a:effectLst/>
                          <a:latin typeface="Muller Light" panose="00000400000000000000" pitchFamily="50" charset="-52"/>
                        </a:rPr>
                        <a:t>3.15% за първите 5 годин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ru-RU" sz="1100" u="none" strike="noStrike" dirty="0">
                          <a:effectLst/>
                          <a:latin typeface="Muller Light" panose="00000400000000000000" pitchFamily="50" charset="-52"/>
                        </a:rPr>
                        <a:t>EUR  537.17/BGN 1050.61 за първите 5 години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ru-RU" sz="1100" u="none" strike="noStrike" dirty="0">
                          <a:effectLst/>
                          <a:latin typeface="Muller Light" panose="00000400000000000000" pitchFamily="50" charset="-52"/>
                        </a:rPr>
                        <a:t>EUR 484.10/ BGN 946.82 за останалия срок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FR" sz="1100" u="none" strike="noStrike" dirty="0">
                          <a:effectLst/>
                          <a:latin typeface="Muller Light" panose="00000400000000000000" pitchFamily="50" charset="-52"/>
                        </a:rPr>
                        <a:t>EUR  </a:t>
                      </a:r>
                      <a:r>
                        <a:rPr lang="bg-BG" sz="1100" u="none" strike="noStrike" dirty="0">
                          <a:effectLst/>
                          <a:latin typeface="Muller Light" panose="00000400000000000000" pitchFamily="50" charset="-52"/>
                        </a:rPr>
                        <a:t>182 442.25</a:t>
                      </a:r>
                      <a:r>
                        <a:rPr lang="fr-FR" sz="1100" u="none" strike="noStrike" dirty="0">
                          <a:effectLst/>
                          <a:latin typeface="Muller Light" panose="00000400000000000000" pitchFamily="50" charset="-52"/>
                        </a:rPr>
                        <a:t>/ BGN </a:t>
                      </a:r>
                      <a:r>
                        <a:rPr lang="bg-BG" sz="1100" u="none" strike="noStrike" dirty="0">
                          <a:effectLst/>
                          <a:latin typeface="Muller Light" panose="00000400000000000000" pitchFamily="50" charset="-52"/>
                        </a:rPr>
                        <a:t>356 826.03</a:t>
                      </a:r>
                      <a:endParaRPr lang="fr-FR" sz="1100" b="0" i="0" u="none" strike="noStrike" dirty="0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97192172"/>
                  </a:ext>
                </a:extLst>
              </a:tr>
              <a:tr h="496454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bg-BG" sz="1100" u="none" strike="noStrike" dirty="0">
                          <a:effectLst/>
                          <a:latin typeface="Muller Light" panose="00000400000000000000" pitchFamily="50" charset="-52"/>
                        </a:rPr>
                        <a:t>3.13%</a:t>
                      </a:r>
                      <a:endParaRPr lang="bg-BG" sz="1100" b="0" i="0" u="none" strike="noStrike" dirty="0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ru-RU" sz="1100" u="none" strike="noStrike" dirty="0">
                          <a:effectLst/>
                          <a:latin typeface="Muller Light" panose="00000400000000000000" pitchFamily="50" charset="-52"/>
                        </a:rPr>
                        <a:t>3.33% за първите 10 годин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ru-RU" sz="1100" u="none" strike="noStrike" dirty="0">
                          <a:effectLst/>
                          <a:latin typeface="Muller Light" panose="00000400000000000000" pitchFamily="50" charset="-52"/>
                        </a:rPr>
                        <a:t>EUR 549.51/ BGN 1</a:t>
                      </a:r>
                      <a:r>
                        <a:rPr lang="en-US" sz="1100" u="none" strike="noStrike" dirty="0">
                          <a:effectLst/>
                          <a:latin typeface="Muller Light" panose="00000400000000000000" pitchFamily="50" charset="-52"/>
                        </a:rPr>
                        <a:t> </a:t>
                      </a:r>
                      <a:r>
                        <a:rPr lang="ru-RU" sz="1100" u="none" strike="noStrike" dirty="0">
                          <a:effectLst/>
                          <a:latin typeface="Muller Light" panose="00000400000000000000" pitchFamily="50" charset="-52"/>
                        </a:rPr>
                        <a:t>074.75 за първите 10 години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ru-RU" sz="1100" u="none" strike="noStrike" dirty="0">
                          <a:effectLst/>
                          <a:latin typeface="Muller Light" panose="00000400000000000000" pitchFamily="50" charset="-52"/>
                        </a:rPr>
                        <a:t>EUR 495.27/ BGN 968.66 за останалия срок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FR" sz="1100" u="none" strike="noStrike" dirty="0">
                          <a:effectLst/>
                          <a:latin typeface="Muller Light" panose="00000400000000000000" pitchFamily="50" charset="-52"/>
                        </a:rPr>
                        <a:t>EUR 18</a:t>
                      </a:r>
                      <a:r>
                        <a:rPr lang="bg-BG" sz="1100" u="none" strike="noStrike" dirty="0">
                          <a:effectLst/>
                          <a:latin typeface="Muller Light" panose="00000400000000000000" pitchFamily="50" charset="-52"/>
                        </a:rPr>
                        <a:t>9 771.40</a:t>
                      </a:r>
                      <a:r>
                        <a:rPr lang="fr-FR" sz="1100" u="none" strike="noStrike" dirty="0">
                          <a:effectLst/>
                          <a:latin typeface="Muller Light" panose="00000400000000000000" pitchFamily="50" charset="-52"/>
                        </a:rPr>
                        <a:t>/BGN </a:t>
                      </a:r>
                      <a:r>
                        <a:rPr lang="bg-BG" sz="1100" u="none" strike="noStrike" dirty="0">
                          <a:effectLst/>
                          <a:latin typeface="Muller Light" panose="00000400000000000000" pitchFamily="50" charset="-52"/>
                        </a:rPr>
                        <a:t>371 160.60</a:t>
                      </a:r>
                      <a:endParaRPr lang="fr-FR" sz="1100" b="0" i="0" u="none" strike="noStrike" dirty="0"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59885880"/>
                  </a:ext>
                </a:extLst>
              </a:tr>
            </a:tbl>
          </a:graphicData>
        </a:graphic>
      </p:graphicFrame>
      <p:sp>
        <p:nvSpPr>
          <p:cNvPr id="93187" name="TextBox 8">
            <a:extLst>
              <a:ext uri="{FF2B5EF4-FFF2-40B4-BE49-F238E27FC236}">
                <a16:creationId xmlns:a16="http://schemas.microsoft.com/office/drawing/2014/main" id="{A203A4B2-F79A-C655-813C-B463926CC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80" y="3395488"/>
            <a:ext cx="7716634" cy="25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0"/>
                <a:cs typeface="Helvetica" panose="020B0604020202020204" pitchFamily="34" charset="0"/>
                <a:sym typeface="Calibri" panose="020F0502020204030204" pitchFamily="34" charset="0"/>
              </a:rPr>
              <a:t>Представителен пример за ипотечен кредит за покупка на </a:t>
            </a:r>
            <a:r>
              <a:rPr lang="bg-BG" altLang="bg-BG" sz="1100" dirty="0">
                <a:solidFill>
                  <a:srgbClr val="002060"/>
                </a:solidFill>
                <a:latin typeface="Muller Light" panose="00000400000000000000" pitchFamily="50" charset="0"/>
                <a:cs typeface="Helvetica" panose="020B0604020202020204" pitchFamily="34" charset="0"/>
              </a:rPr>
              <a:t>ж</a:t>
            </a:r>
            <a:r>
              <a:rPr kumimoji="0" lang="bg-BG" altLang="bg-BG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0"/>
                <a:cs typeface="Helvetica" panose="020B0604020202020204" pitchFamily="34" charset="0"/>
                <a:sym typeface="Calibri" panose="020F0502020204030204" pitchFamily="34" charset="0"/>
              </a:rPr>
              <a:t>илище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0"/>
                <a:cs typeface="Helvetica" panose="020B0604020202020204" pitchFamily="34" charset="0"/>
                <a:sym typeface="Calibri" panose="020F0502020204030204" pitchFamily="34" charset="0"/>
              </a:rPr>
              <a:t>:</a:t>
            </a:r>
            <a:endParaRPr kumimoji="0" lang="bg-BG" altLang="bg-BG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uller Light" panose="00000400000000000000" pitchFamily="50" charset="0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09495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78C51-9D59-48B9-C953-09C339F70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Google Shape;220;p5">
            <a:extLst>
              <a:ext uri="{FF2B5EF4-FFF2-40B4-BE49-F238E27FC236}">
                <a16:creationId xmlns:a16="http://schemas.microsoft.com/office/drawing/2014/main" id="{15C00831-69AA-DD45-29F6-5A71AA596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38" y="477838"/>
            <a:ext cx="319087" cy="9223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bg-BG" altLang="bg-BG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3187" name="TextBox 8">
            <a:extLst>
              <a:ext uri="{FF2B5EF4-FFF2-40B4-BE49-F238E27FC236}">
                <a16:creationId xmlns:a16="http://schemas.microsoft.com/office/drawing/2014/main" id="{480CBEC5-6B91-9C31-C280-3C32FBE02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8292" y="3917990"/>
            <a:ext cx="7241443" cy="25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45720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0"/>
                <a:cs typeface="Helvetica" panose="020B0604020202020204" pitchFamily="34" charset="0"/>
                <a:sym typeface="Calibri" panose="020F0502020204030204" pitchFamily="34" charset="0"/>
              </a:rPr>
              <a:t>Представителен пример за ипотечен кредит за покупка</a:t>
            </a:r>
            <a:endParaRPr kumimoji="0" lang="bg-BG" altLang="bg-BG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uller Light" panose="00000400000000000000" pitchFamily="50" charset="0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sp>
        <p:nvSpPr>
          <p:cNvPr id="93210" name="TextBox 10">
            <a:extLst>
              <a:ext uri="{FF2B5EF4-FFF2-40B4-BE49-F238E27FC236}">
                <a16:creationId xmlns:a16="http://schemas.microsoft.com/office/drawing/2014/main" id="{26324E1A-34EC-63C1-54BE-1A8E9A8AE7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25" y="5457825"/>
            <a:ext cx="11163480" cy="1169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lvl="0" algn="just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None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В калкулацията са в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ключени следните такси: такса за документарен анализ на обезпечението –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 EUR 127.82</a:t>
            </a:r>
            <a:r>
              <a:rPr kumimoji="0" 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 /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BGN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 249.99; такса за откриване на разпл. сметка  </a:t>
            </a:r>
            <a:br>
              <a:rPr lang="en-US" sz="1100" dirty="0">
                <a:solidFill>
                  <a:srgbClr val="002060"/>
                </a:solidFill>
                <a:latin typeface="Muller Light" panose="00000400000000000000" pitchFamily="50" charset="-52"/>
              </a:rPr>
            </a:b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EUR </a:t>
            </a:r>
            <a:r>
              <a:rPr kumimoji="0" 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2.55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kumimoji="0" 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/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 BGN </a:t>
            </a:r>
            <a:r>
              <a:rPr kumimoji="0" 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4.99;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за оценка на недв. имот (за апартамент</a:t>
            </a:r>
            <a:r>
              <a:rPr lang="ru-RU" sz="1100" dirty="0">
                <a:solidFill>
                  <a:srgbClr val="002060"/>
                </a:solidFill>
                <a:latin typeface="Muller Light" panose="00000400000000000000" pitchFamily="50" charset="-52"/>
              </a:rPr>
              <a:t>)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EUR 192</a:t>
            </a:r>
            <a:r>
              <a:rPr kumimoji="0" 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/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BGN 375.52/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, за заличаване на ипотека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EUR 30.68 / BGN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60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.00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; най-високата месечна такса за обслужване на разплащателна сметка съгласно Тарифата за такси и комисиони за физически лица на Банката EUR 2.30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/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BGN 4.50 месечно, с включена годишна застрахователна премия на недв. имот по Застраховка „Имущество“, изчислена като % от застр. сума, равна на непогасената главница по кредита - обща дължима застр. премия за срока на кредита –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EUR 2 696.27 / BGN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5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 273.45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.;  В ГПР не са вкл. нот. такси за учредяване, подновяване, промяна и заличаване на ипотеката и държ. такса за вписването й, дължими от кредитополучателя</a:t>
            </a:r>
            <a:r>
              <a:rPr lang="ru-RU" sz="1100" dirty="0">
                <a:solidFill>
                  <a:srgbClr val="002060"/>
                </a:solidFill>
                <a:latin typeface="Muller Light" panose="00000400000000000000" pitchFamily="50" charset="-52"/>
              </a:rPr>
              <a:t>. В ГПР не е включена такса  за предсрочно погасяване.</a:t>
            </a:r>
            <a:endParaRPr kumimoji="0" lang="bg-BG" altLang="bg-BG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pic>
        <p:nvPicPr>
          <p:cNvPr id="93211" name="Image" descr="Image">
            <a:extLst>
              <a:ext uri="{FF2B5EF4-FFF2-40B4-BE49-F238E27FC236}">
                <a16:creationId xmlns:a16="http://schemas.microsoft.com/office/drawing/2014/main" id="{4F6D68F2-9997-9215-51EE-9BA0D3AB7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0363" y="295275"/>
            <a:ext cx="1279525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3" name="Google Shape;167;p3">
            <a:extLst>
              <a:ext uri="{FF2B5EF4-FFF2-40B4-BE49-F238E27FC236}">
                <a16:creationId xmlns:a16="http://schemas.microsoft.com/office/drawing/2014/main" id="{C3087D03-39F1-01CD-4C3B-3B15745F786E}"/>
              </a:ext>
            </a:extLst>
          </p:cNvPr>
          <p:cNvSpPr txBox="1"/>
          <p:nvPr/>
        </p:nvSpPr>
        <p:spPr>
          <a:xfrm>
            <a:off x="224638" y="69682"/>
            <a:ext cx="9974631" cy="1000231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ИПОТЕЧЕН КРЕДИТ ЗА ПОКУПК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A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ИЛИ РЕФИНАНСИРАНЕ НА КРЕДИТ ЗА НЕДВИЖИМ ИМОТ ОТ ДРУГИ БАНКИ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ea typeface="+mn-ea"/>
                <a:cs typeface="Times New Roman" panose="02020603050405020304" pitchFamily="18" charset="0"/>
                <a:sym typeface="Arial"/>
              </a:rPr>
              <a:t>с индикативен променлив лихвен процент 2.2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ea typeface="+mn-ea"/>
                <a:cs typeface="Times New Roman" panose="02020603050405020304" pitchFamily="18" charset="0"/>
                <a:sym typeface="Arial"/>
              </a:rPr>
              <a:t>8</a:t>
            </a:r>
            <a:r>
              <a:rPr kumimoji="0" 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ea typeface="+mn-ea"/>
                <a:cs typeface="Times New Roman" panose="02020603050405020304" pitchFamily="18" charset="0"/>
                <a:sym typeface="Arial"/>
              </a:rPr>
              <a:t>%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ea typeface="+mn-ea"/>
                <a:cs typeface="Times New Roman" panose="02020603050405020304" pitchFamily="18" charset="0"/>
                <a:sym typeface="Arial"/>
              </a:rPr>
              <a:t>*</a:t>
            </a:r>
            <a:r>
              <a:rPr kumimoji="0" 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ea typeface="+mn-ea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98309" name="TextBox 3">
            <a:extLst>
              <a:ext uri="{FF2B5EF4-FFF2-40B4-BE49-F238E27FC236}">
                <a16:creationId xmlns:a16="http://schemas.microsoft.com/office/drawing/2014/main" id="{4BA1854C-3CA8-B2FE-DF75-7516A7568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7692" y="1375738"/>
            <a:ext cx="8500716" cy="18943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342900" indent="-3429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342900" marR="0" lvl="0" indent="-34290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"/>
              <a:tabLst/>
              <a:defRPr/>
            </a:pP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за кредити с одобрен размер над  100 000 евро;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"/>
              <a:tabLst/>
              <a:defRPr/>
            </a:pP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срок до 360 месеца;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"/>
              <a:tabLst/>
              <a:defRPr/>
            </a:pP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при превод на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възнаграждение от трудова дейност </a:t>
            </a: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по сметка в ОББ;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"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необходима е застраховка на обезпечението за срока на кредита  при определени от банката условия и избран от Вас застраховател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. </a:t>
            </a:r>
            <a:endParaRPr kumimoji="0" lang="ru-RU" sz="1100" b="0" i="0" u="none" strike="sng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uller Light" panose="00000400000000000000" pitchFamily="50" charset="-52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"/>
              <a:tabLst/>
              <a:defRPr/>
            </a:pP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ценовите условия са валидни за заявления за кредит, подадени в клон на банката до 3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0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.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0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9</a:t>
            </a: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.2026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г.;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uller Light" panose="00000400000000000000" pitchFamily="50" charset="-52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"/>
              <a:tabLst/>
              <a:defRPr/>
            </a:pPr>
            <a:endParaRPr kumimoji="0" lang="ru-RU" altLang="bg-BG" sz="11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ller light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ller light"/>
                <a:cs typeface="Times New Roman" panose="02020603050405020304" pitchFamily="18" charset="0"/>
                <a:sym typeface="Calibri" panose="020F0502020204030204" pitchFamily="34" charset="0"/>
              </a:rPr>
              <a:t>* </a:t>
            </a: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Променливият лихвен процент е изчислен като сбор от фиксирана надбавка и Референтен лихвен процент (РЛП) на ОББ за ипоте	чни кредити в 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евро</a:t>
            </a: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 в размер на 0.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59</a:t>
            </a: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%. Актуалният размер на РЛП на ОББ и методиката за изчисляване и изменение на РЛП може да намерите 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на сайта на банката 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ller light"/>
                <a:cs typeface="Times New Roman" panose="02020603050405020304" pitchFamily="18" charset="0"/>
                <a:sym typeface="Calibri" panose="020F0502020204030204" pitchFamily="34" charset="0"/>
                <a:hlinkClick r:id="rId4"/>
              </a:rPr>
              <a:t>www.ubb.bg</a:t>
            </a: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. </a:t>
            </a:r>
            <a:endParaRPr kumimoji="0" lang="bg-BG" altLang="bg-BG" sz="1100" b="0" i="0" u="none" strike="sng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highlight>
                <a:srgbClr val="00FFFF"/>
              </a:highlight>
              <a:uLnTx/>
              <a:uFillTx/>
              <a:latin typeface="Muller Light" pitchFamily="2" charset="77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pic>
        <p:nvPicPr>
          <p:cNvPr id="4" name="Picture Placeholder 14" descr="A person holding a child">
            <a:extLst>
              <a:ext uri="{FF2B5EF4-FFF2-40B4-BE49-F238E27FC236}">
                <a16:creationId xmlns:a16="http://schemas.microsoft.com/office/drawing/2014/main" id="{988DA269-F26D-FE89-3300-101002EF6F4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8256" t="2247" r="4037" b="314"/>
          <a:stretch/>
        </p:blipFill>
        <p:spPr>
          <a:xfrm>
            <a:off x="342373" y="1400175"/>
            <a:ext cx="2775919" cy="25763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B66C8C3-A1AC-8CF0-1F9D-8E3378CD42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60821"/>
              </p:ext>
            </p:extLst>
          </p:nvPr>
        </p:nvGraphicFramePr>
        <p:xfrm>
          <a:off x="873125" y="4404249"/>
          <a:ext cx="11163480" cy="883177"/>
        </p:xfrm>
        <a:graphic>
          <a:graphicData uri="http://schemas.openxmlformats.org/drawingml/2006/table">
            <a:tbl>
              <a:tblPr/>
              <a:tblGrid>
                <a:gridCol w="1211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16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75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50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159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61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6611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0284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Валута</a:t>
                      </a:r>
                    </a:p>
                  </a:txBody>
                  <a:tcPr marL="7619" marR="7619" marT="7613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ГПР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Размер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Срок в месеци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Лихвен процент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Размер на погасителна вноска 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Обща дължима сума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812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Евро</a:t>
                      </a:r>
                    </a:p>
                  </a:txBody>
                  <a:tcPr marL="7619" marR="7619" marT="7613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2.4</a:t>
                      </a: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8</a:t>
                      </a: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%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125 000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360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2.2</a:t>
                      </a: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8</a:t>
                      </a: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%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EUR </a:t>
                      </a: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479.73</a:t>
                      </a: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BGN  </a:t>
                      </a: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938.27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EUR  </a:t>
                      </a: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176 577.43</a:t>
                      </a: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BGN  </a:t>
                      </a: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345 355.43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342446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Google Shape;249;p7">
            <a:extLst>
              <a:ext uri="{FF2B5EF4-FFF2-40B4-BE49-F238E27FC236}">
                <a16:creationId xmlns:a16="http://schemas.microsoft.com/office/drawing/2014/main" id="{CDC6E380-0430-3D23-137A-A7C655514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38" y="477838"/>
            <a:ext cx="319087" cy="9223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altLang="bg-BG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96259" name="Picture 4">
            <a:extLst>
              <a:ext uri="{FF2B5EF4-FFF2-40B4-BE49-F238E27FC236}">
                <a16:creationId xmlns:a16="http://schemas.microsoft.com/office/drawing/2014/main" id="{B09BD5C0-1D8B-73C6-69D1-F66790138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1371600"/>
            <a:ext cx="2641600" cy="779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17" name="Google Shape;252;p7">
            <a:extLst>
              <a:ext uri="{FF2B5EF4-FFF2-40B4-BE49-F238E27FC236}">
                <a16:creationId xmlns:a16="http://schemas.microsoft.com/office/drawing/2014/main" id="{65D3592F-D04F-33F5-BD71-B45EA6FF8453}"/>
              </a:ext>
            </a:extLst>
          </p:cNvPr>
          <p:cNvGraphicFramePr>
            <a:graphicFrameLocks noGrp="1"/>
          </p:cNvGraphicFramePr>
          <p:nvPr/>
        </p:nvGraphicFramePr>
        <p:xfrm>
          <a:off x="3192463" y="1576388"/>
          <a:ext cx="8631237" cy="1573213"/>
        </p:xfrm>
        <a:graphic>
          <a:graphicData uri="http://schemas.openxmlformats.org/drawingml/2006/table">
            <a:tbl>
              <a:tblPr/>
              <a:tblGrid>
                <a:gridCol w="3079750">
                  <a:extLst>
                    <a:ext uri="{9D8B030D-6E8A-4147-A177-3AD203B41FA5}">
                      <a16:colId xmlns:a16="http://schemas.microsoft.com/office/drawing/2014/main" val="2355552784"/>
                    </a:ext>
                  </a:extLst>
                </a:gridCol>
                <a:gridCol w="1773237">
                  <a:extLst>
                    <a:ext uri="{9D8B030D-6E8A-4147-A177-3AD203B41FA5}">
                      <a16:colId xmlns:a16="http://schemas.microsoft.com/office/drawing/2014/main" val="3377715059"/>
                    </a:ext>
                  </a:extLst>
                </a:gridCol>
                <a:gridCol w="3778250">
                  <a:extLst>
                    <a:ext uri="{9D8B030D-6E8A-4147-A177-3AD203B41FA5}">
                      <a16:colId xmlns:a16="http://schemas.microsoft.com/office/drawing/2014/main" val="633684666"/>
                    </a:ext>
                  </a:extLst>
                </a:gridCol>
              </a:tblGrid>
              <a:tr h="515938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Вид ипотечен кредит</a:t>
                      </a:r>
                    </a:p>
                  </a:txBody>
                  <a:tcPr marL="37400" marR="37400" marT="37424" marB="3742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    Срок в месеци</a:t>
                      </a:r>
                    </a:p>
                  </a:txBody>
                  <a:tcPr marL="37400" marR="37400" marT="37424" marB="374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Променлив индикативен лихвен процент за кредити в </a:t>
                      </a:r>
                      <a:r>
                        <a:rPr kumimoji="0" lang="bg-BG" altLang="bg-BG" sz="11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евро</a:t>
                      </a:r>
                    </a:p>
                  </a:txBody>
                  <a:tcPr marL="37400" marR="37400" marT="37424" marB="3742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176472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За Покупка на жилищен имот</a:t>
                      </a:r>
                    </a:p>
                  </a:txBody>
                  <a:tcPr marL="37400" marR="37400" marT="37424" marB="3742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до  360</a:t>
                      </a:r>
                    </a:p>
                  </a:txBody>
                  <a:tcPr marL="37400" marR="37400" marT="37424" marB="374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2.80% *</a:t>
                      </a:r>
                    </a:p>
                  </a:txBody>
                  <a:tcPr marL="37400" marR="37400" marT="37424" marB="3742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222819"/>
                  </a:ext>
                </a:extLst>
              </a:tr>
              <a:tr h="600075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За Рефинансиране на задължения към банкови институции</a:t>
                      </a:r>
                    </a:p>
                  </a:txBody>
                  <a:tcPr marL="37400" marR="37400" marT="37424" marB="37424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до  360</a:t>
                      </a:r>
                    </a:p>
                  </a:txBody>
                  <a:tcPr marL="37400" marR="37400" marT="37424" marB="374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2.70% *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    </a:t>
                      </a:r>
                    </a:p>
                  </a:txBody>
                  <a:tcPr marL="37400" marR="37400" marT="37424" marB="3742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0813245"/>
                  </a:ext>
                </a:extLst>
              </a:tr>
            </a:tbl>
          </a:graphicData>
        </a:graphic>
      </p:graphicFrame>
      <p:sp>
        <p:nvSpPr>
          <p:cNvPr id="108563" name="Google Shape;253;p7">
            <a:extLst>
              <a:ext uri="{FF2B5EF4-FFF2-40B4-BE49-F238E27FC236}">
                <a16:creationId xmlns:a16="http://schemas.microsoft.com/office/drawing/2014/main" id="{56E4C283-087D-3639-2DCC-5302769911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2463" y="3419061"/>
            <a:ext cx="8716962" cy="3136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699" tIns="45699" rIns="45699" bIns="45699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Променливият лихвен процент е изчислен като сбор от фиксирана надбавка и Референтен лихвен процент (РЛП) на ОББ за 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ипотечни</a:t>
            </a: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 кредити в евро в размер на 0.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59</a:t>
            </a: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%. Актуалният размер на РЛП на ОББ и методиката за изчисляване и изменение на РЛП може да намерите 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на сайта на банката 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ller light"/>
                <a:cs typeface="Times New Roman" panose="02020603050405020304" pitchFamily="18" charset="0"/>
                <a:hlinkClick r:id="rId3"/>
              </a:rPr>
              <a:t>www.ubb.bg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bg-BG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Банката</a:t>
            </a:r>
            <a:r>
              <a:rPr kumimoji="0" lang="en-US" altLang="bg-BG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bg-BG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kumimoji="0" lang="en-US" altLang="bg-BG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bg-BG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kumimoji="0" lang="en-US" altLang="bg-BG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bg-BG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Ви</a:t>
            </a:r>
            <a:r>
              <a:rPr kumimoji="0" lang="en-US" altLang="bg-BG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bg-BG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предложи</a:t>
            </a:r>
            <a:r>
              <a:rPr kumimoji="0" lang="en-US" altLang="bg-BG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bg-BG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лихвени</a:t>
            </a:r>
            <a:r>
              <a:rPr kumimoji="0" lang="en-US" altLang="bg-BG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bg-BG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условия</a:t>
            </a:r>
            <a:r>
              <a:rPr kumimoji="0" lang="en-US" altLang="bg-BG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bg-BG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различни</a:t>
            </a:r>
            <a:r>
              <a:rPr kumimoji="0" lang="en-US" altLang="bg-BG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bg-BG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от</a:t>
            </a:r>
            <a:r>
              <a:rPr kumimoji="0" lang="en-US" altLang="bg-BG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bg-BG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посочените</a:t>
            </a:r>
            <a:r>
              <a:rPr kumimoji="0" lang="en-US" altLang="bg-BG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, в </a:t>
            </a:r>
            <a:r>
              <a:rPr kumimoji="0" lang="en-US" altLang="bg-BG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зависимост</a:t>
            </a:r>
            <a:r>
              <a:rPr kumimoji="0" lang="en-US" altLang="bg-BG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bg-BG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от</a:t>
            </a:r>
            <a:r>
              <a:rPr kumimoji="0" lang="bg-BG" altLang="bg-BG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bg-BG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индивидуалния</a:t>
            </a:r>
            <a:r>
              <a:rPr kumimoji="0" lang="en-US" altLang="bg-BG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bg-BG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Ви</a:t>
            </a:r>
            <a:r>
              <a:rPr kumimoji="0" lang="en-US" altLang="bg-BG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bg-BG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профил</a:t>
            </a:r>
            <a:r>
              <a:rPr kumimoji="0" lang="bg-BG" altLang="bg-BG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Необходима е застраховка на обезпечението за срока на кредита при определени от Банката условия и избор от клиента на застраховател.. ОББ, в качеството на застрахователен агент на ДЗИ, ви предлага застрахо</a:t>
            </a:r>
            <a:r>
              <a:rPr kumimoji="0" lang="bg-BG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вка</a:t>
            </a:r>
            <a:r>
              <a:rPr kumimoji="0" 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 по кредита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 с покритие "Имущество" и  доброволна застраховка "Живот " </a:t>
            </a:r>
            <a:endParaRPr kumimoji="0" lang="bg-BG" altLang="bg-BG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uller Light Italic" panose="000004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За ипотечен кредит за рефинансиране от други банки: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Без такса 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kumimoji="0" lang="bg-BG" altLang="bg-BG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документарен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анализ на обезпечението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Застраховка на имота за сметка на Банката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altLang="bg-BG" sz="11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uller Light" panose="000004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Сключване на имуществена застраховка за сметка на Банката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при избран от ОББ застраховател, при рефинансиране на ипотечни кредити, отпуснати от други банки. В случаите, когато кредитът изпадне в просрочие или бъде обявен за предсрочно изискуем, както и при други обстоятелства, посочени в договора за кредит, ангажиментът на Банката да поддържа застраховката за имуществото отпада, като кредитополучателят следва да сключи и поддържа застраховка за своя сметка.</a:t>
            </a:r>
            <a:endParaRPr kumimoji="0" lang="ru-RU" altLang="bg-BG" sz="11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uller Light" panose="000004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8564" name="Google Shape;225;p5">
            <a:extLst>
              <a:ext uri="{FF2B5EF4-FFF2-40B4-BE49-F238E27FC236}">
                <a16:creationId xmlns:a16="http://schemas.microsoft.com/office/drawing/2014/main" id="{FFDC800A-2249-7FD2-2E50-BFB37A63B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36" y="5583186"/>
            <a:ext cx="2301875" cy="261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699" tIns="45699" rIns="45699" bIns="45699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 Italic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 ​</a:t>
            </a:r>
          </a:p>
        </p:txBody>
      </p:sp>
      <p:pic>
        <p:nvPicPr>
          <p:cNvPr id="108565" name="Image" descr="Image">
            <a:extLst>
              <a:ext uri="{FF2B5EF4-FFF2-40B4-BE49-F238E27FC236}">
                <a16:creationId xmlns:a16="http://schemas.microsoft.com/office/drawing/2014/main" id="{B2100770-0E22-444C-9CB0-10EDA92D8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0363" y="295275"/>
            <a:ext cx="1279525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4" name="Google Shape;167;p3">
            <a:extLst>
              <a:ext uri="{FF2B5EF4-FFF2-40B4-BE49-F238E27FC236}">
                <a16:creationId xmlns:a16="http://schemas.microsoft.com/office/drawing/2014/main" id="{258CBBF9-50B6-63D0-61DE-7A2160F7EB4D}"/>
              </a:ext>
            </a:extLst>
          </p:cNvPr>
          <p:cNvSpPr txBox="1"/>
          <p:nvPr/>
        </p:nvSpPr>
        <p:spPr>
          <a:xfrm>
            <a:off x="134938" y="171450"/>
            <a:ext cx="9966325" cy="738188"/>
          </a:xfrm>
          <a:prstGeom prst="rect">
            <a:avLst/>
          </a:prstGeom>
          <a:ln w="12700">
            <a:miter lim="400000"/>
          </a:ln>
        </p:spPr>
        <p:txBody>
          <a:bodyPr lIns="45699" tIns="45699" rIns="45699" bIns="4569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ИПОТЕЧЕН КРЕДИТ ЗА ПОКУПКА И РЕФИНАНСИРАНЕ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Muller ExtraBold Italic" panose="00000900000000000000" pitchFamily="50" charset="-52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1A355A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УСЛОВИЯ ВАЛИДНИ ДО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A355A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3</a:t>
            </a: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1A355A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A355A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.</a:t>
            </a: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1A355A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09.2026 г.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1A355A"/>
              </a:solidFill>
              <a:effectLst/>
              <a:uLnTx/>
              <a:uFillTx/>
              <a:latin typeface="Muller ExtraBold Italic" panose="00000900000000000000" pitchFamily="50" charset="-52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Google Shape;260;p8">
            <a:extLst>
              <a:ext uri="{FF2B5EF4-FFF2-40B4-BE49-F238E27FC236}">
                <a16:creationId xmlns:a16="http://schemas.microsoft.com/office/drawing/2014/main" id="{BD1EB3C0-E95B-C902-A339-C23428ACE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38" y="477838"/>
            <a:ext cx="319087" cy="9223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altLang="bg-BG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09570" name="Google Shape;264;p8">
            <a:extLst>
              <a:ext uri="{FF2B5EF4-FFF2-40B4-BE49-F238E27FC236}">
                <a16:creationId xmlns:a16="http://schemas.microsoft.com/office/drawing/2014/main" id="{619E3BD1-CC62-5101-7DE8-40911BA12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038" y="3822971"/>
            <a:ext cx="11512550" cy="2638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699" tIns="45699" rIns="45699" bIns="45699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*При изчисляване на ГПР при кредит за покупка са включени:  Такса за </a:t>
            </a:r>
            <a:r>
              <a:rPr kumimoji="0" lang="bg-BG" altLang="bg-BG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документарен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 анализ на обезпечението по ипотечен кредит – 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EUR 127.82 /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BGN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 2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49.99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; такса за оценка на обезпечението – 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EUR 192.00 /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BGN 375.52 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(за апартамент); такса за заличаване на ипотека – 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EUR 30.38 /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BGN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60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.00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; такса за откриване на разплащателна сметка –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 EUR 2.55/BGN 4.99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; най-високата месечна такса за обслужване на разплащателна сметка съгласно Тарифата за такси и комисиони за физически лица на Банката от </a:t>
            </a:r>
            <a:b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</a:b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EUR 2.30/BGN 4.50 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и годишна застрахователна премия за застраховка на </a:t>
            </a:r>
            <a:r>
              <a:rPr kumimoji="0" lang="bg-BG" altLang="bg-BG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недв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. имот, изчислена като % от </a:t>
            </a:r>
            <a:r>
              <a:rPr kumimoji="0" lang="bg-BG" altLang="bg-BG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застр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. сума, равна на непогасената главница по кредита. Обща дължима </a:t>
            </a:r>
            <a:r>
              <a:rPr kumimoji="0" lang="bg-BG" altLang="bg-BG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застр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. премия за срока на кредита 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EUR 881.80 / BGN 1 724.65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**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При изчисляване на ГПР при кредит за рефинансиране са включени:  такса за оценка на обезпечението –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EUR 192.00/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BGN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3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75.52  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(за апартамент); такса за заличаване на ипотека –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EUR 30.68  / BGN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Calibri" panose="020F0502020204030204" pitchFamily="34" charset="0"/>
                <a:sym typeface="Calibri" panose="020F0502020204030204" pitchFamily="34" charset="0"/>
              </a:rPr>
              <a:t>60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; такса за откриване на разплащателна сметка –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 EUR 2.55 / BGN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 4.9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9 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и най-високата месечна такса за обслужване на разплащателна сметка съгласно Тарифата за такси и комисиони за физически лица на Банката от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 EUR 2.30 / BGN 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4.50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Общият разход по кредита се променя  при промяна на РЛП, в случай че кредитополучателят заплаща по-ниска месечна такса за обслужване на разплащателната сметка по кредита, както и при други договорени обстоятелства, водещи до промяна на ГПР. В ГПР в представителните примери не са включени нотариални такси за учредяване, подновяване, промяна и заличаване на ипотеката и държавни такси за вписване, дължими от кредитополучателя. </a:t>
            </a: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В ГПР не е включена такса  за предсрочно погасяване.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</a:p>
        </p:txBody>
      </p:sp>
      <p:graphicFrame>
        <p:nvGraphicFramePr>
          <p:cNvPr id="226" name="Google Shape;265;p8">
            <a:extLst>
              <a:ext uri="{FF2B5EF4-FFF2-40B4-BE49-F238E27FC236}">
                <a16:creationId xmlns:a16="http://schemas.microsoft.com/office/drawing/2014/main" id="{132731E1-8B18-BBC4-8ED5-897376A62A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758399"/>
              </p:ext>
            </p:extLst>
          </p:nvPr>
        </p:nvGraphicFramePr>
        <p:xfrm>
          <a:off x="4194175" y="1941513"/>
          <a:ext cx="7879840" cy="1617663"/>
        </p:xfrm>
        <a:graphic>
          <a:graphicData uri="http://schemas.openxmlformats.org/drawingml/2006/table">
            <a:tbl>
              <a:tblPr/>
              <a:tblGrid>
                <a:gridCol w="1105412">
                  <a:extLst>
                    <a:ext uri="{9D8B030D-6E8A-4147-A177-3AD203B41FA5}">
                      <a16:colId xmlns:a16="http://schemas.microsoft.com/office/drawing/2014/main" val="2719210460"/>
                    </a:ext>
                  </a:extLst>
                </a:gridCol>
                <a:gridCol w="1111045">
                  <a:extLst>
                    <a:ext uri="{9D8B030D-6E8A-4147-A177-3AD203B41FA5}">
                      <a16:colId xmlns:a16="http://schemas.microsoft.com/office/drawing/2014/main" val="2242030950"/>
                    </a:ext>
                  </a:extLst>
                </a:gridCol>
                <a:gridCol w="865239">
                  <a:extLst>
                    <a:ext uri="{9D8B030D-6E8A-4147-A177-3AD203B41FA5}">
                      <a16:colId xmlns:a16="http://schemas.microsoft.com/office/drawing/2014/main" val="553086367"/>
                    </a:ext>
                  </a:extLst>
                </a:gridCol>
                <a:gridCol w="1130710">
                  <a:extLst>
                    <a:ext uri="{9D8B030D-6E8A-4147-A177-3AD203B41FA5}">
                      <a16:colId xmlns:a16="http://schemas.microsoft.com/office/drawing/2014/main" val="967661861"/>
                    </a:ext>
                  </a:extLst>
                </a:gridCol>
                <a:gridCol w="1061884">
                  <a:extLst>
                    <a:ext uri="{9D8B030D-6E8A-4147-A177-3AD203B41FA5}">
                      <a16:colId xmlns:a16="http://schemas.microsoft.com/office/drawing/2014/main" val="1532137233"/>
                    </a:ext>
                  </a:extLst>
                </a:gridCol>
                <a:gridCol w="1467018">
                  <a:extLst>
                    <a:ext uri="{9D8B030D-6E8A-4147-A177-3AD203B41FA5}">
                      <a16:colId xmlns:a16="http://schemas.microsoft.com/office/drawing/2014/main" val="2907830295"/>
                    </a:ext>
                  </a:extLst>
                </a:gridCol>
                <a:gridCol w="1138532">
                  <a:extLst>
                    <a:ext uri="{9D8B030D-6E8A-4147-A177-3AD203B41FA5}">
                      <a16:colId xmlns:a16="http://schemas.microsoft.com/office/drawing/2014/main" val="3835959593"/>
                    </a:ext>
                  </a:extLst>
                </a:gridCol>
              </a:tblGrid>
              <a:tr h="595313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Вид ипотечен кредит за:</a:t>
                      </a:r>
                    </a:p>
                  </a:txBody>
                  <a:tcPr marL="37475" marR="37475" marT="37454" marB="37454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ГПР*</a:t>
                      </a:r>
                    </a:p>
                  </a:txBody>
                  <a:tcPr marL="37475" marR="37475" marT="37454" marB="3745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Срок в месеци</a:t>
                      </a:r>
                    </a:p>
                  </a:txBody>
                  <a:tcPr marL="37475" marR="37475" marT="37454" marB="3745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Променлив лихвен
процент</a:t>
                      </a:r>
                    </a:p>
                  </a:txBody>
                  <a:tcPr marL="37475" marR="37475" marT="37454" marB="3745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Сума на кредита</a:t>
                      </a:r>
                    </a:p>
                  </a:txBody>
                  <a:tcPr marL="37475" marR="37475" marT="37454" marB="3745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Размер на 
месечна вноска</a:t>
                      </a:r>
                    </a:p>
                  </a:txBody>
                  <a:tcPr marL="37475" marR="37475" marT="37454" marB="3745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Обща дължима сума</a:t>
                      </a:r>
                    </a:p>
                  </a:txBody>
                  <a:tcPr marL="37475" marR="37475" marT="37454" marB="37454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0535832"/>
                  </a:ext>
                </a:extLst>
              </a:tr>
              <a:tr h="511175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Покупка</a:t>
                      </a:r>
                    </a:p>
                  </a:txBody>
                  <a:tcPr marL="9525" marR="9525" marT="9519" marB="9519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3.0</a:t>
                      </a: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4</a:t>
                      </a: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19" marB="951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360</a:t>
                      </a:r>
                    </a:p>
                  </a:txBody>
                  <a:tcPr marL="9525" marR="9525" marT="9519" marB="951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2.80%</a:t>
                      </a: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*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9525" marR="9525" marT="9519" marB="951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80 000 евро</a:t>
                      </a:r>
                    </a:p>
                  </a:txBody>
                  <a:tcPr marL="9525" marR="9525" marT="9519" marB="951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EUR 328.72/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BGN 642.92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9525" marR="9525" marT="9519" marB="951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EUR 121 282.17 / BGN 237 207.31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9525" marR="9525" marT="9519" marB="9519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1309888"/>
                  </a:ext>
                </a:extLst>
              </a:tr>
              <a:tr h="511175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Рефинансиране от други банки</a:t>
                      </a:r>
                    </a:p>
                  </a:txBody>
                  <a:tcPr marL="9525" marR="9525" marT="9519" marB="9519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2.81%</a:t>
                      </a:r>
                    </a:p>
                  </a:txBody>
                  <a:tcPr marL="9525" marR="9525" marT="9519" marB="951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360</a:t>
                      </a:r>
                    </a:p>
                  </a:txBody>
                  <a:tcPr marL="9525" marR="9525" marT="9519" marB="951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2.70%</a:t>
                      </a: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**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9525" marR="9525" marT="9519" marB="951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80 000 евро</a:t>
                      </a:r>
                    </a:p>
                  </a:txBody>
                  <a:tcPr marL="9525" marR="9525" marT="9519" marB="951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EUR 324.48/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BGN 634.63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9525" marR="9525" marT="9519" marB="951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EUR 117 865.35 / BGN 230 524.59</a:t>
                      </a:r>
                      <a:endParaRPr kumimoji="0" lang="en-US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9525" marR="9525" marT="9519" marB="9519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2699409"/>
                  </a:ext>
                </a:extLst>
              </a:tr>
            </a:tbl>
          </a:graphicData>
        </a:graphic>
      </p:graphicFrame>
      <p:pic>
        <p:nvPicPr>
          <p:cNvPr id="109599" name="Image" descr="Image">
            <a:extLst>
              <a:ext uri="{FF2B5EF4-FFF2-40B4-BE49-F238E27FC236}">
                <a16:creationId xmlns:a16="http://schemas.microsoft.com/office/drawing/2014/main" id="{C980B41D-761F-4E5F-2DA4-BE0E8706F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0363" y="295275"/>
            <a:ext cx="1279525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3" name="Google Shape;167;p3">
            <a:extLst>
              <a:ext uri="{FF2B5EF4-FFF2-40B4-BE49-F238E27FC236}">
                <a16:creationId xmlns:a16="http://schemas.microsoft.com/office/drawing/2014/main" id="{2A42CD03-6021-5709-3494-2DD83AB68023}"/>
              </a:ext>
            </a:extLst>
          </p:cNvPr>
          <p:cNvSpPr txBox="1"/>
          <p:nvPr/>
        </p:nvSpPr>
        <p:spPr>
          <a:xfrm>
            <a:off x="554038" y="355600"/>
            <a:ext cx="9374187" cy="647700"/>
          </a:xfrm>
          <a:prstGeom prst="rect">
            <a:avLst/>
          </a:prstGeom>
          <a:ln w="12700">
            <a:miter lim="400000"/>
          </a:ln>
        </p:spPr>
        <p:txBody>
          <a:bodyPr lIns="45699" tIns="45699" rIns="45699" bIns="4569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ПРЕДСТАВИТЕЛНИ ПРИМЕРИ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003767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ЗА ИПОТЕЧЕН КРЕДИТ ЗА ПОКУПКА И РЕФИНАНСИРАНЕ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3767"/>
              </a:solidFill>
              <a:effectLst/>
              <a:uLnTx/>
              <a:uFillTx/>
              <a:latin typeface="Muller ExtraBold Italic" panose="00000900000000000000" pitchFamily="50" charset="-52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A child flying over a person lying on a couch&#10;&#10;Description automatically generated">
            <a:extLst>
              <a:ext uri="{FF2B5EF4-FFF2-40B4-BE49-F238E27FC236}">
                <a16:creationId xmlns:a16="http://schemas.microsoft.com/office/drawing/2014/main" id="{D4218D2A-9A7D-7DA1-8296-3F6F7EDF0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81" y="1522413"/>
            <a:ext cx="3445625" cy="273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Google Shape;220;p5">
            <a:extLst>
              <a:ext uri="{FF2B5EF4-FFF2-40B4-BE49-F238E27FC236}">
                <a16:creationId xmlns:a16="http://schemas.microsoft.com/office/drawing/2014/main" id="{0B4D0F91-F754-1DF6-E643-2D31156AFF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38" y="477838"/>
            <a:ext cx="319087" cy="9223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bg-BG" altLang="bg-BG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103426" name="Image" descr="Image">
            <a:extLst>
              <a:ext uri="{FF2B5EF4-FFF2-40B4-BE49-F238E27FC236}">
                <a16:creationId xmlns:a16="http://schemas.microsoft.com/office/drawing/2014/main" id="{32B896E6-35AE-3C21-B48C-BE865CFDE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0363" y="295275"/>
            <a:ext cx="1279525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" name="Google Shape;167;p3">
            <a:extLst>
              <a:ext uri="{FF2B5EF4-FFF2-40B4-BE49-F238E27FC236}">
                <a16:creationId xmlns:a16="http://schemas.microsoft.com/office/drawing/2014/main" id="{95B2543A-7406-F40D-7104-4EC09BCD21FB}"/>
              </a:ext>
            </a:extLst>
          </p:cNvPr>
          <p:cNvSpPr txBox="1"/>
          <p:nvPr/>
        </p:nvSpPr>
        <p:spPr>
          <a:xfrm>
            <a:off x="554038" y="312738"/>
            <a:ext cx="9458642" cy="523178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СТАНЕТЕ КЛИЕНТ НА ОББ ИЗЦЯЛО ДИГИТАЛНО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Muller ExtraBold Italic" panose="00000900000000000000" pitchFamily="50" charset="-52"/>
              <a:ea typeface="+mn-ea"/>
              <a:cs typeface="Arial"/>
              <a:sym typeface="Arial"/>
            </a:endParaRPr>
          </a:p>
        </p:txBody>
      </p:sp>
      <p:sp>
        <p:nvSpPr>
          <p:cNvPr id="103428" name="Google Shape;170;p3">
            <a:extLst>
              <a:ext uri="{FF2B5EF4-FFF2-40B4-BE49-F238E27FC236}">
                <a16:creationId xmlns:a16="http://schemas.microsoft.com/office/drawing/2014/main" id="{437BFEDE-5B53-9CB2-882D-40C76C7E30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038" y="1304925"/>
            <a:ext cx="7775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699" tIns="45699" rIns="45699" bIns="45699">
            <a:spAutoFit/>
          </a:bodyPr>
          <a:lstStyle>
            <a:lvl1pPr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971550" indent="-46355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498600" indent="-5080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2041525" indent="-568325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498725" indent="-568325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955925" indent="-5683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3413125" indent="-5683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870325" indent="-5683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4327525" indent="-5683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ОББ предлага дигитални услуги, които осигуряват удобство и независимост. </a:t>
            </a:r>
            <a:endParaRPr kumimoji="0" lang="en-US" altLang="bg-BG" sz="1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uller Light" panose="00000400000000000000" pitchFamily="50" charset="-5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Станете клиент и открийте разплащателна сметка дигитално в няколко кратки стъпки:</a:t>
            </a:r>
          </a:p>
        </p:txBody>
      </p:sp>
      <p:grpSp>
        <p:nvGrpSpPr>
          <p:cNvPr id="103429" name="Group 36">
            <a:extLst>
              <a:ext uri="{FF2B5EF4-FFF2-40B4-BE49-F238E27FC236}">
                <a16:creationId xmlns:a16="http://schemas.microsoft.com/office/drawing/2014/main" id="{20F9A990-95D5-0D8D-5AEF-FB7F5FAEC067}"/>
              </a:ext>
            </a:extLst>
          </p:cNvPr>
          <p:cNvGrpSpPr>
            <a:grpSpLocks/>
          </p:cNvGrpSpPr>
          <p:nvPr/>
        </p:nvGrpSpPr>
        <p:grpSpPr bwMode="auto">
          <a:xfrm>
            <a:off x="1463675" y="2085975"/>
            <a:ext cx="9566275" cy="2668588"/>
            <a:chOff x="987756" y="1241310"/>
            <a:chExt cx="9363607" cy="2424846"/>
          </a:xfrm>
        </p:grpSpPr>
        <p:pic>
          <p:nvPicPr>
            <p:cNvPr id="103434" name="Image" descr="Image">
              <a:extLst>
                <a:ext uri="{FF2B5EF4-FFF2-40B4-BE49-F238E27FC236}">
                  <a16:creationId xmlns:a16="http://schemas.microsoft.com/office/drawing/2014/main" id="{95CC2B0F-670F-3A1D-9BEE-BD39F7D41C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7756" y="1241310"/>
              <a:ext cx="6849617" cy="1154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  <p:sp>
          <p:nvSpPr>
            <p:cNvPr id="103435" name="TextBox 19">
              <a:extLst>
                <a:ext uri="{FF2B5EF4-FFF2-40B4-BE49-F238E27FC236}">
                  <a16:creationId xmlns:a16="http://schemas.microsoft.com/office/drawing/2014/main" id="{3B37A737-65EE-7D8A-3AD0-4C5046890B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94" y="1423859"/>
              <a:ext cx="1647816" cy="783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g-BG" altLang="bg-BG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ller Light" panose="00000400000000000000" pitchFamily="50" charset="-52"/>
                  <a:cs typeface="Times New Roman" panose="02020603050405020304" pitchFamily="18" charset="0"/>
                </a:rPr>
                <a:t>Изтеглете приложението ОББ Мобайл от </a:t>
              </a:r>
              <a:r>
                <a:rPr kumimoji="0" lang="en-US" altLang="bg-BG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ller Light" panose="00000400000000000000" pitchFamily="50" charset="-52"/>
                  <a:cs typeface="Times New Roman" panose="02020603050405020304" pitchFamily="18" charset="0"/>
                </a:rPr>
                <a:t>Google Play/</a:t>
              </a:r>
              <a:endParaRPr kumimoji="0" lang="en-US" altLang="bg-BG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Times Roman"/>
              </a:endParaRPr>
            </a:p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bg-BG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ller Light" panose="00000400000000000000" pitchFamily="50" charset="-52"/>
                  <a:cs typeface="Times New Roman" panose="02020603050405020304" pitchFamily="18" charset="0"/>
                </a:rPr>
                <a:t>App Store/ AppGallery </a:t>
              </a:r>
              <a:r>
                <a:rPr kumimoji="0" lang="bg-BG" altLang="bg-BG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ller Light" panose="00000400000000000000" pitchFamily="50" charset="-52"/>
                  <a:cs typeface="Times New Roman" panose="02020603050405020304" pitchFamily="18" charset="0"/>
                </a:rPr>
                <a:t>и стартирайте процеса</a:t>
              </a:r>
              <a:endParaRPr kumimoji="0" lang="bg-BG" altLang="bg-BG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Times Roman"/>
              </a:endParaRPr>
            </a:p>
          </p:txBody>
        </p:sp>
        <p:sp>
          <p:nvSpPr>
            <p:cNvPr id="103436" name="TextBox 21">
              <a:extLst>
                <a:ext uri="{FF2B5EF4-FFF2-40B4-BE49-F238E27FC236}">
                  <a16:creationId xmlns:a16="http://schemas.microsoft.com/office/drawing/2014/main" id="{84CBE5AE-843A-A08B-D5EE-CA118A644B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43572" y="1519421"/>
              <a:ext cx="1364942" cy="643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bg-BG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ller Light" panose="00000400000000000000" pitchFamily="50" charset="-52"/>
                  <a:cs typeface="Times New Roman" panose="02020603050405020304" pitchFamily="18" charset="0"/>
                </a:rPr>
                <a:t>Идентифицирайте се с данните от Вашата лична карта/паспорт</a:t>
              </a:r>
              <a:endParaRPr kumimoji="0" lang="ru-RU" altLang="bg-BG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Times Roman"/>
              </a:endParaRPr>
            </a:p>
          </p:txBody>
        </p:sp>
        <p:sp>
          <p:nvSpPr>
            <p:cNvPr id="103437" name="TextBox 23">
              <a:extLst>
                <a:ext uri="{FF2B5EF4-FFF2-40B4-BE49-F238E27FC236}">
                  <a16:creationId xmlns:a16="http://schemas.microsoft.com/office/drawing/2014/main" id="{7EFBF13B-51EE-E8F1-3FA8-D5D415685A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0746" y="1655941"/>
              <a:ext cx="1364942" cy="363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g-BG" altLang="bg-BG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ller Light" panose="00000400000000000000" pitchFamily="50" charset="-52"/>
                  <a:cs typeface="Times New Roman" panose="02020603050405020304" pitchFamily="18" charset="0"/>
                </a:rPr>
                <a:t>Попълнете вашите основни данни</a:t>
              </a:r>
              <a:endParaRPr kumimoji="0" lang="bg-BG" altLang="bg-BG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Times Roman"/>
              </a:endParaRPr>
            </a:p>
          </p:txBody>
        </p:sp>
        <p:pic>
          <p:nvPicPr>
            <p:cNvPr id="103438" name="Image" descr="Image">
              <a:extLst>
                <a:ext uri="{FF2B5EF4-FFF2-40B4-BE49-F238E27FC236}">
                  <a16:creationId xmlns:a16="http://schemas.microsoft.com/office/drawing/2014/main" id="{9075A4F5-1FB2-A964-14F1-5825A39210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9667" y="2559389"/>
              <a:ext cx="7681696" cy="1106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  <p:sp>
          <p:nvSpPr>
            <p:cNvPr id="103439" name="TextBox 26">
              <a:extLst>
                <a:ext uri="{FF2B5EF4-FFF2-40B4-BE49-F238E27FC236}">
                  <a16:creationId xmlns:a16="http://schemas.microsoft.com/office/drawing/2014/main" id="{897F7767-FD39-4F2A-6B4C-88222503D8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5864" y="2902833"/>
              <a:ext cx="1288828" cy="503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bg-BG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ller Light" panose="00000400000000000000" pitchFamily="50" charset="-52"/>
                  <a:cs typeface="Times New Roman" panose="02020603050405020304" pitchFamily="18" charset="0"/>
                </a:rPr>
                <a:t>Потвърдете вашите данни за контакт</a:t>
              </a:r>
              <a:endParaRPr kumimoji="0" lang="ru-RU" altLang="bg-BG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Times Roman"/>
              </a:endParaRPr>
            </a:p>
          </p:txBody>
        </p:sp>
        <p:sp>
          <p:nvSpPr>
            <p:cNvPr id="103440" name="TextBox 28">
              <a:extLst>
                <a:ext uri="{FF2B5EF4-FFF2-40B4-BE49-F238E27FC236}">
                  <a16:creationId xmlns:a16="http://schemas.microsoft.com/office/drawing/2014/main" id="{D1D0939E-44CD-FC6F-5437-8220917B06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8366" y="2728453"/>
              <a:ext cx="1288828" cy="783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bg-BG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ller Light" panose="00000400000000000000" pitchFamily="50" charset="-52"/>
                  <a:cs typeface="Times New Roman" panose="02020603050405020304" pitchFamily="18" charset="0"/>
                </a:rPr>
                <a:t>Попълнете вашите допълнителни данни в ОББ Мобайл</a:t>
              </a:r>
              <a:endParaRPr kumimoji="0" lang="ru-RU" altLang="bg-BG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Times Roman"/>
              </a:endParaRPr>
            </a:p>
          </p:txBody>
        </p:sp>
        <p:sp>
          <p:nvSpPr>
            <p:cNvPr id="103441" name="TextBox 31">
              <a:extLst>
                <a:ext uri="{FF2B5EF4-FFF2-40B4-BE49-F238E27FC236}">
                  <a16:creationId xmlns:a16="http://schemas.microsoft.com/office/drawing/2014/main" id="{584FD668-FC47-94D0-2D91-A93F324E41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84294" y="2581005"/>
              <a:ext cx="1439525" cy="1062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bg-BG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ller Light" panose="00000400000000000000" pitchFamily="50" charset="-52"/>
                  <a:cs typeface="Times New Roman" panose="02020603050405020304" pitchFamily="18" charset="0"/>
                </a:rPr>
                <a:t>Вече сте наш клиент. Активирайте ОББ Мобайл и  открийте чрез приложението Вашата първа сметка и дебитна карта в ОББ</a:t>
              </a:r>
              <a:endParaRPr kumimoji="0" lang="ru-RU" altLang="bg-BG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Times Roman"/>
              </a:endParaRPr>
            </a:p>
          </p:txBody>
        </p:sp>
      </p:grpSp>
      <p:sp>
        <p:nvSpPr>
          <p:cNvPr id="103430" name="Google Shape;172;p3">
            <a:extLst>
              <a:ext uri="{FF2B5EF4-FFF2-40B4-BE49-F238E27FC236}">
                <a16:creationId xmlns:a16="http://schemas.microsoft.com/office/drawing/2014/main" id="{D123824F-ACE5-2FEE-AA5A-8810B4C5B4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7226" y="1756366"/>
            <a:ext cx="197326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699" tIns="45699" rIns="45699" bIns="45699"/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</a:rPr>
              <a:t>Ще получите 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</a:rPr>
              <a:t>SMS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</a:rPr>
              <a:t>, когато картата ви е готова с информация от кой банков клон да я получите. Вземете я и заявете вашите индивидуални условия, според офертата.</a:t>
            </a:r>
          </a:p>
        </p:txBody>
      </p:sp>
      <p:sp>
        <p:nvSpPr>
          <p:cNvPr id="103431" name="TextBox 16">
            <a:extLst>
              <a:ext uri="{FF2B5EF4-FFF2-40B4-BE49-F238E27FC236}">
                <a16:creationId xmlns:a16="http://schemas.microsoft.com/office/drawing/2014/main" id="{1DDDEBBE-95E3-1494-A791-131F400BE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713" y="6197600"/>
            <a:ext cx="5614987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bg-BG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</a:rPr>
              <a:t>Допълнителна информация можете да намерите на нашия уебсайт: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bg-BG" sz="1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  <a:hlinkClick r:id="rId5"/>
              </a:rPr>
              <a:t>Открийте сметка дигитално с ОББ Мобайл | Обединена българска банка (ubb.bg)</a:t>
            </a:r>
            <a:r>
              <a:rPr kumimoji="0" lang="ru-RU" altLang="bg-BG" sz="1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</a:p>
        </p:txBody>
      </p:sp>
      <p:pic>
        <p:nvPicPr>
          <p:cNvPr id="103432" name="Picture 3">
            <a:extLst>
              <a:ext uri="{FF2B5EF4-FFF2-40B4-BE49-F238E27FC236}">
                <a16:creationId xmlns:a16="http://schemas.microsoft.com/office/drawing/2014/main" id="{0326E8D9-FC62-1BED-1E10-0F814A9DF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275" y="5260975"/>
            <a:ext cx="1217613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3" name="Picture 3" descr="A black rectangular cell phone with a blue and white design on the screen&#10;&#10;Description automatically generated">
            <a:extLst>
              <a:ext uri="{FF2B5EF4-FFF2-40B4-BE49-F238E27FC236}">
                <a16:creationId xmlns:a16="http://schemas.microsoft.com/office/drawing/2014/main" id="{173FAC40-7B77-8E87-B014-A9EAE08FB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0679" y="3293571"/>
            <a:ext cx="3036934" cy="3768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1">
            <a:extLst>
              <a:ext uri="{FF2B5EF4-FFF2-40B4-BE49-F238E27FC236}">
                <a16:creationId xmlns:a16="http://schemas.microsoft.com/office/drawing/2014/main" id="{51EC1789-B8B6-B220-A60A-B42F3199A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400" y="1257300"/>
            <a:ext cx="2984500" cy="448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3" name="Google Shape;220;p5">
            <a:extLst>
              <a:ext uri="{FF2B5EF4-FFF2-40B4-BE49-F238E27FC236}">
                <a16:creationId xmlns:a16="http://schemas.microsoft.com/office/drawing/2014/main" id="{0A71E665-82D9-8002-8F73-77D3E07E6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38" y="477838"/>
            <a:ext cx="319087" cy="9223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bg-BG" altLang="bg-BG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0EEEAF2-EB9D-D85C-60B4-095C48062E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505130"/>
              </p:ext>
            </p:extLst>
          </p:nvPr>
        </p:nvGraphicFramePr>
        <p:xfrm>
          <a:off x="554038" y="1488227"/>
          <a:ext cx="7778750" cy="4779761"/>
        </p:xfrm>
        <a:graphic>
          <a:graphicData uri="http://schemas.openxmlformats.org/drawingml/2006/table">
            <a:tbl>
              <a:tblPr/>
              <a:tblGrid>
                <a:gridCol w="3360737">
                  <a:extLst>
                    <a:ext uri="{9D8B030D-6E8A-4147-A177-3AD203B41FA5}">
                      <a16:colId xmlns:a16="http://schemas.microsoft.com/office/drawing/2014/main" val="1894828103"/>
                    </a:ext>
                  </a:extLst>
                </a:gridCol>
                <a:gridCol w="2251075">
                  <a:extLst>
                    <a:ext uri="{9D8B030D-6E8A-4147-A177-3AD203B41FA5}">
                      <a16:colId xmlns:a16="http://schemas.microsoft.com/office/drawing/2014/main" val="450119077"/>
                    </a:ext>
                  </a:extLst>
                </a:gridCol>
                <a:gridCol w="2166938">
                  <a:extLst>
                    <a:ext uri="{9D8B030D-6E8A-4147-A177-3AD203B41FA5}">
                      <a16:colId xmlns:a16="http://schemas.microsoft.com/office/drawing/2014/main" val="521146178"/>
                    </a:ext>
                  </a:extLst>
                </a:gridCol>
              </a:tblGrid>
              <a:tr h="1335088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Muller Light" panose="00000400000000000000" pitchFamily="50" charset="-52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​</a:t>
                      </a:r>
                      <a:r>
                        <a:rPr kumimoji="0" lang="bg-BG" altLang="bg-BG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Muller Light" panose="00000400000000000000" pitchFamily="50" charset="-52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Услуги</a:t>
                      </a:r>
                      <a:endParaRPr kumimoji="0" lang="en-US" altLang="bg-BG" sz="12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FillTx/>
                        <a:latin typeface="Muller Light" panose="00000400000000000000" pitchFamily="50" charset="-52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59179" marR="59179" marT="29585" marB="29585" anchor="ctr" horzOverflow="overflow">
                    <a:lnL>
                      <a:noFill/>
                    </a:lnL>
                    <a:lnR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bg-BG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bg-BG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bg-BG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Такса съгласно Тарифата на Банката​</a:t>
                      </a:r>
                      <a:r>
                        <a:rPr kumimoji="0" lang="bg-BG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*</a:t>
                      </a:r>
                      <a:endParaRPr kumimoji="0" lang="ru-RU" altLang="bg-BG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59179" marR="59179" marT="29585" marB="29585" horzOverflow="overflow">
                    <a:lnL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bg-BG" sz="1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Преференциални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условия за вашите служители​ за сметка с дебитна карта**</a:t>
                      </a:r>
                    </a:p>
                  </a:txBody>
                  <a:tcPr marL="59179" marR="59179" marT="29585" marB="29585" horzOverflow="overflow">
                    <a:lnL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D629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2152200"/>
                  </a:ext>
                </a:extLst>
              </a:tr>
              <a:tr h="839788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​Плащане на битови сметки чрез онлайн и​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 мобилно банкиране​</a:t>
                      </a:r>
                    </a:p>
                  </a:txBody>
                  <a:tcPr marL="59179" marR="59179" marT="29585" marB="29585" anchor="ctr" horzOverflow="overflow">
                    <a:lnL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EUR 0.00</a:t>
                      </a:r>
                      <a:r>
                        <a:rPr kumimoji="0" lang="bg-BG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/ </a:t>
                      </a:r>
                      <a:r>
                        <a:rPr kumimoji="0" lang="en-US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BGN </a:t>
                      </a:r>
                      <a:r>
                        <a:rPr kumimoji="0" lang="bg-BG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0.00 </a:t>
                      </a:r>
                    </a:p>
                  </a:txBody>
                  <a:tcPr marL="59179" marR="59179" marT="29585" marB="29585" anchor="ctr" horzOverflow="overflow">
                    <a:lnL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EUR 0.00/ BGN 0.00</a:t>
                      </a:r>
                      <a:endParaRPr kumimoji="0" lang="bg-BG" altLang="bg-BG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59179" marR="59179" marT="29585" marB="29585" anchor="ctr" horzOverflow="overflow">
                    <a:lnL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8967178"/>
                  </a:ext>
                </a:extLst>
              </a:tr>
              <a:tr h="425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Вноска на АТМ на ОББ</a:t>
                      </a:r>
                    </a:p>
                  </a:txBody>
                  <a:tcPr marL="59179" marR="59179" marT="29585" marB="29585" anchor="ctr" horzOverflow="overflow">
                    <a:lnL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EUR 0.10 + 0.05 </a:t>
                      </a:r>
                      <a:r>
                        <a:rPr kumimoji="0" lang="bg-BG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върху цялата сума</a:t>
                      </a:r>
                      <a:r>
                        <a:rPr kumimoji="0" 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/ </a:t>
                      </a:r>
                      <a:r>
                        <a:rPr kumimoji="0" lang="ru-RU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BGN 0.20 + 0.05% върху цялата сума</a:t>
                      </a:r>
                      <a:r>
                        <a:rPr kumimoji="0" 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</a:t>
                      </a:r>
                    </a:p>
                  </a:txBody>
                  <a:tcPr marL="59179" marR="59179" marT="29585" marB="29585" anchor="ctr" horzOverflow="overflow">
                    <a:lnL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</a:t>
                      </a:r>
                      <a:r>
                        <a:rPr kumimoji="0" lang="en-US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EUR 0.00 / BGN </a:t>
                      </a:r>
                      <a:r>
                        <a:rPr kumimoji="0" lang="bg-BG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0.00 </a:t>
                      </a:r>
                    </a:p>
                  </a:txBody>
                  <a:tcPr marL="59179" marR="59179" marT="29585" marB="29585" anchor="ctr" horzOverflow="overflow">
                    <a:lnL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3101369"/>
                  </a:ext>
                </a:extLst>
              </a:tr>
              <a:tr h="425450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Теглене от АТМ на ОББ​</a:t>
                      </a:r>
                    </a:p>
                  </a:txBody>
                  <a:tcPr marL="59179" marR="59179" marT="29585" marB="29585" anchor="ctr" horzOverflow="overflow">
                    <a:lnL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EUR 0.10 + 0.1% / BGN 0.20 + 0.1% </a:t>
                      </a:r>
                    </a:p>
                  </a:txBody>
                  <a:tcPr marL="59179" marR="59179" marT="29585" marB="29585" anchor="ctr" horzOverflow="overflow">
                    <a:lnL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EUR 0.00 / BGN </a:t>
                      </a:r>
                      <a:r>
                        <a:rPr kumimoji="0" lang="bg-BG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0.00</a:t>
                      </a:r>
                      <a:r>
                        <a:rPr kumimoji="0" lang="en-US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</a:t>
                      </a:r>
                      <a:endParaRPr kumimoji="0" lang="bg-BG" altLang="bg-BG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59179" marR="59179" marT="29585" marB="29585" anchor="ctr" horzOverflow="overflow">
                    <a:lnL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0571132"/>
                  </a:ext>
                </a:extLst>
              </a:tr>
              <a:tr h="584200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Теглене от АТМ на друга банка в страната ​</a:t>
                      </a:r>
                    </a:p>
                  </a:txBody>
                  <a:tcPr marL="59179" marR="59179" marT="29585" marB="29585" anchor="ctr" horzOverflow="overflow">
                    <a:lnL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kumimoji="0" 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EUR 0.60 + 0.1% / BGN 1.17 + 0.1%</a:t>
                      </a:r>
                    </a:p>
                  </a:txBody>
                  <a:tcPr marL="59179" marR="59179" marT="29585" marB="29585" anchor="ctr" horzOverflow="overflow">
                    <a:lnL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kumimoji="0" 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EUR 0.</a:t>
                      </a:r>
                      <a:r>
                        <a:rPr kumimoji="0" lang="bg-BG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40</a:t>
                      </a:r>
                      <a:r>
                        <a:rPr kumimoji="0" 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/BGN </a:t>
                      </a:r>
                      <a:r>
                        <a:rPr kumimoji="0" lang="bg-BG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0.80</a:t>
                      </a:r>
                      <a:endParaRPr kumimoji="0" lang="en-US" sz="1200" b="0" i="0" u="none" strike="noStrike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Muller Light" panose="00000400000000000000" pitchFamily="50" charset="-52"/>
                        <a:ea typeface="+mn-ea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59179" marR="59179" marT="29585" marB="29585" anchor="ctr" horzOverflow="overflow">
                    <a:lnL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6589301"/>
                  </a:ext>
                </a:extLst>
              </a:tr>
              <a:tr h="987425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Месечно ​обслужване на разплащателна сметка с дебитна карта ​</a:t>
                      </a:r>
                    </a:p>
                  </a:txBody>
                  <a:tcPr marL="59179" marR="59179" marT="29585" marB="29585" anchor="ctr" horzOverflow="overflow">
                    <a:lnL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EUR 1.28 / BGN </a:t>
                      </a:r>
                      <a:r>
                        <a:rPr kumimoji="0" lang="bg-BG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2.50 </a:t>
                      </a:r>
                    </a:p>
                  </a:txBody>
                  <a:tcPr marL="59179" marR="59179" marT="29585" marB="29585" anchor="ctr" horzOverflow="overflow">
                    <a:lnL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EUR 0.</a:t>
                      </a:r>
                      <a:r>
                        <a:rPr kumimoji="0" lang="bg-BG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61</a:t>
                      </a:r>
                      <a:r>
                        <a:rPr kumimoji="0" lang="en-US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/ BGN </a:t>
                      </a:r>
                      <a:r>
                        <a:rPr kumimoji="0" lang="bg-BG" altLang="bg-BG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1.20</a:t>
                      </a:r>
                      <a:endParaRPr kumimoji="0" lang="en-US" altLang="bg-BG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59179" marR="59179" marT="29585" marB="29585" anchor="ctr" horzOverflow="overflow">
                    <a:lnL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599378"/>
                  </a:ext>
                </a:extLst>
              </a:tr>
            </a:tbl>
          </a:graphicData>
        </a:graphic>
      </p:graphicFrame>
      <p:sp>
        <p:nvSpPr>
          <p:cNvPr id="92192" name="Google Shape;167;p3">
            <a:extLst>
              <a:ext uri="{FF2B5EF4-FFF2-40B4-BE49-F238E27FC236}">
                <a16:creationId xmlns:a16="http://schemas.microsoft.com/office/drawing/2014/main" id="{052C0146-2641-2F57-84A5-C3199B288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038" y="311150"/>
            <a:ext cx="77787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699" tIns="45699" rIns="45699" bIns="45699">
            <a:spAutoFit/>
          </a:bodyPr>
          <a:lstStyle>
            <a:lvl1pPr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971550" indent="-46355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498600" indent="-5080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2041525" indent="-568325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498725" indent="-568325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955925" indent="-5683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3413125" indent="-5683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870325" indent="-5683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4327525" indent="-5683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cs typeface="Arial" panose="020B0604020202020204" pitchFamily="34" charset="0"/>
                <a:sym typeface="Arial" panose="020B0604020202020204" pitchFamily="34" charset="0"/>
              </a:rPr>
              <a:t>РАЗПЛАЩАТЕЛНИ</a:t>
            </a:r>
            <a:r>
              <a:rPr kumimoji="0" lang="en-US" alt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0" lang="bg-BG" alt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cs typeface="Arial" panose="020B0604020202020204" pitchFamily="34" charset="0"/>
                <a:sym typeface="Arial" panose="020B0604020202020204" pitchFamily="34" charset="0"/>
              </a:rPr>
              <a:t>СМЕТКИ</a:t>
            </a:r>
            <a:endParaRPr kumimoji="0" lang="en-US" altLang="bg-BG" sz="2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Muller ExtraBold Italic" panose="00000900000000000000" pitchFamily="50" charset="-52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1A355A"/>
                </a:solidFill>
                <a:effectLst/>
                <a:uLnTx/>
                <a:uFillTx/>
                <a:latin typeface="Muller ExtraBold Italic" panose="00000900000000000000" pitchFamily="50" charset="-52"/>
                <a:cs typeface="Arial" panose="020B0604020202020204" pitchFamily="34" charset="0"/>
                <a:sym typeface="Arial" panose="020B0604020202020204" pitchFamily="34" charset="0"/>
              </a:rPr>
              <a:t>СПЕЦИАЛНА ОФЕРТА ЗА ВАС</a:t>
            </a:r>
          </a:p>
        </p:txBody>
      </p:sp>
      <p:pic>
        <p:nvPicPr>
          <p:cNvPr id="92193" name="Image" descr="Image">
            <a:extLst>
              <a:ext uri="{FF2B5EF4-FFF2-40B4-BE49-F238E27FC236}">
                <a16:creationId xmlns:a16="http://schemas.microsoft.com/office/drawing/2014/main" id="{00E2566F-0E21-BB67-6856-262B23EC3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0363" y="295275"/>
            <a:ext cx="1279525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03E3F896-BE2A-BE1B-4ADE-35E2FDA70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4678" y="6240514"/>
            <a:ext cx="7086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*Към момента на предоставяне на настоящото предложение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** С валидност за една година от датата на предоставяне на настоящото предложение</a:t>
            </a:r>
          </a:p>
        </p:txBody>
      </p:sp>
    </p:spTree>
    <p:extLst>
      <p:ext uri="{BB962C8B-B14F-4D97-AF65-F5344CB8AC3E}">
        <p14:creationId xmlns:p14="http://schemas.microsoft.com/office/powerpoint/2010/main" val="73255940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CD646-117C-8CDF-1334-D1EA9319E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Google Shape;220;p5">
            <a:extLst>
              <a:ext uri="{FF2B5EF4-FFF2-40B4-BE49-F238E27FC236}">
                <a16:creationId xmlns:a16="http://schemas.microsoft.com/office/drawing/2014/main" id="{FDDD6549-AB94-B2F4-9766-20228FCFE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38" y="477838"/>
            <a:ext cx="319087" cy="9223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bg-BG" altLang="bg-BG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477A47B-B2E8-0884-E880-181FB759F623}"/>
              </a:ext>
            </a:extLst>
          </p:cNvPr>
          <p:cNvGraphicFramePr>
            <a:graphicFrameLocks noGrp="1"/>
          </p:cNvGraphicFramePr>
          <p:nvPr/>
        </p:nvGraphicFramePr>
        <p:xfrm>
          <a:off x="444127" y="978229"/>
          <a:ext cx="5569958" cy="4970286"/>
        </p:xfrm>
        <a:graphic>
          <a:graphicData uri="http://schemas.openxmlformats.org/drawingml/2006/table">
            <a:tbl>
              <a:tblPr/>
              <a:tblGrid>
                <a:gridCol w="1721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87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402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Услуга</a:t>
                      </a: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План Младежи и студенти</a:t>
                      </a: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495">
                <a:tc gridSpan="2"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bg-BG" altLang="bg-BG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Muller ExtraBold Italic" panose="00000900000000000000" pitchFamily="50" charset="-52"/>
                          <a:ea typeface="Helvetica" panose="020B0604020202020204" pitchFamily="34" charset="0"/>
                          <a:cs typeface="Arial" panose="020B0604020202020204" pitchFamily="34" charset="0"/>
                          <a:sym typeface="Calibri" panose="020F0502020204030204" pitchFamily="34" charset="0"/>
                        </a:rPr>
                        <a:t>Какво получавате с План Младежи и студенти</a:t>
                      </a: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604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Разплащателна сметка в евро</a:t>
                      </a: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Без такси за откриване и месечно обслужване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31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Дебитна карта</a:t>
                      </a: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Без такса за издаване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Без такса при плащане на ПОС в България и чужбина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4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Вноска и теглене от/на АТМ на ОББ</a:t>
                      </a: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</a:t>
                      </a: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Неограничен брой без такса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5406367"/>
                  </a:ext>
                </a:extLst>
              </a:tr>
              <a:tr h="749304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Теглене от АТМ на други банки в България</a:t>
                      </a:r>
                      <a:endParaRPr kumimoji="0" lang="bg-BG" altLang="bg-BG" sz="1100" b="1" i="0" u="none" strike="noStrike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Muller Light Italic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Неограничен брой без такса</a:t>
                      </a: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6367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Вътрешнобанкови преводи в евро през ОББ Онлайн/ОББ Мобайл</a:t>
                      </a:r>
                      <a:endParaRPr kumimoji="0" lang="en-US" altLang="bg-BG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 Italic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Неограничен брой без такса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63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Преводи по мобилен номер </a:t>
                      </a:r>
                      <a: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P2P</a:t>
                      </a: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Неограничен брой без такса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176823"/>
                  </a:ext>
                </a:extLst>
              </a:tr>
              <a:tr h="847112">
                <a:tc gridSpan="2"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План „Младежи и студенти“ е с месечна такса</a:t>
                      </a:r>
                      <a: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:</a:t>
                      </a: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</a:t>
                      </a:r>
                      <a: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EUR </a:t>
                      </a: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0.50 / </a:t>
                      </a:r>
                      <a: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BGN 0.9</a:t>
                      </a: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8</a:t>
                      </a:r>
                      <a:endParaRPr kumimoji="0" lang="en-US" altLang="bg-BG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 Italic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94238" name="Image" descr="Image">
            <a:extLst>
              <a:ext uri="{FF2B5EF4-FFF2-40B4-BE49-F238E27FC236}">
                <a16:creationId xmlns:a16="http://schemas.microsoft.com/office/drawing/2014/main" id="{96FE7F49-0915-5613-5D49-CCC649480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391" y="119063"/>
            <a:ext cx="1113909" cy="1115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4" name="Google Shape;167;p3">
            <a:extLst>
              <a:ext uri="{FF2B5EF4-FFF2-40B4-BE49-F238E27FC236}">
                <a16:creationId xmlns:a16="http://schemas.microsoft.com/office/drawing/2014/main" id="{0A8B74DD-3D93-9B29-1CA8-5D92AEE559FE}"/>
              </a:ext>
            </a:extLst>
          </p:cNvPr>
          <p:cNvSpPr txBox="1">
            <a:spLocks/>
          </p:cNvSpPr>
          <p:nvPr/>
        </p:nvSpPr>
        <p:spPr>
          <a:xfrm>
            <a:off x="444127" y="48305"/>
            <a:ext cx="9984580" cy="830954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ПРОДУКТИ ЗА ЕЖЕДНЕВНО БАНКИРАНЕ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1A355A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ПЛАН МЛАДЕЖИ И СТУДЕНТИ* 18-25 години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1A355A"/>
              </a:solidFill>
              <a:effectLst/>
              <a:uLnTx/>
              <a:uFillTx/>
              <a:latin typeface="Muller ExtraBold Italic" panose="00000900000000000000" pitchFamily="50" charset="-52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94449C-5B26-2EC1-CB17-E6E7BC93083B}"/>
              </a:ext>
            </a:extLst>
          </p:cNvPr>
          <p:cNvSpPr txBox="1"/>
          <p:nvPr/>
        </p:nvSpPr>
        <p:spPr>
          <a:xfrm>
            <a:off x="713581" y="6047485"/>
            <a:ext cx="5775325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*Към момента на предоставяне на настоящото предложение.</a:t>
            </a:r>
            <a:b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</a:br>
            <a:endParaRPr kumimoji="0" lang="bg-BG" altLang="bg-BG" sz="11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uller Light" panose="00000400000000000000" pitchFamily="50" charset="-52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1C663A-F971-4C75-B5B8-054D7B93E4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3996" y="978229"/>
            <a:ext cx="4814395" cy="322255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0C41E44-90EA-2232-EA9D-A3E69E623A08}"/>
              </a:ext>
            </a:extLst>
          </p:cNvPr>
          <p:cNvGraphicFramePr>
            <a:graphicFrameLocks noGrp="1"/>
          </p:cNvGraphicFramePr>
          <p:nvPr/>
        </p:nvGraphicFramePr>
        <p:xfrm>
          <a:off x="6177917" y="4463845"/>
          <a:ext cx="5408223" cy="2081567"/>
        </p:xfrm>
        <a:graphic>
          <a:graphicData uri="http://schemas.openxmlformats.org/drawingml/2006/table">
            <a:tbl>
              <a:tblPr/>
              <a:tblGrid>
                <a:gridCol w="1814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3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81567">
                <a:tc>
                  <a:txBody>
                    <a:bodyPr/>
                    <a:lstStyle/>
                    <a:p>
                      <a:pPr algn="l"/>
                      <a:r>
                        <a:rPr kumimoji="0" lang="ru-RU" sz="1050" b="1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Muller Light Italic" panose="00000400000000000000" pitchFamily="50" charset="-52"/>
                          <a:cs typeface="Times New Roman" panose="02020603050405020304" pitchFamily="18" charset="0"/>
                          <a:sym typeface="Calibri"/>
                        </a:rPr>
                        <a:t> Допълнително към плана получавате без да заплащате застрахователна премия:</a:t>
                      </a:r>
                    </a:p>
                    <a:p>
                      <a:pPr algn="l"/>
                      <a:r>
                        <a:rPr lang="ru-RU" sz="1050" b="0" i="0" dirty="0">
                          <a:solidFill>
                            <a:srgbClr val="0E508B"/>
                          </a:solidFill>
                          <a:effectLst/>
                          <a:highlight>
                            <a:srgbClr val="EBEEF0"/>
                          </a:highlight>
                          <a:latin typeface="Roboto" panose="02000000000000000000" pitchFamily="2" charset="0"/>
                        </a:rPr>
                        <a:t> </a:t>
                      </a:r>
                      <a:endParaRPr kumimoji="0" lang="en-US" altLang="bg-BG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 Italic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1" marR="37901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5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383838"/>
                        </a:solidFill>
                        <a:effectLst/>
                        <a:highlight>
                          <a:srgbClr val="EBEEF0"/>
                        </a:highlight>
                        <a:uLnTx/>
                        <a:uFillTx/>
                        <a:latin typeface="Roboto" panose="02000000000000000000" pitchFamily="2" charset="0"/>
                        <a:cs typeface="+mn-cs"/>
                        <a:sym typeface="Calibri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Ø"/>
                      </a:pPr>
                      <a:r>
                        <a:rPr kumimoji="0" lang="ru-RU" sz="105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/>
                        </a:rPr>
                        <a:t>Застраховка „Телемедицина/Второ лекарско мнение“, със следните покрития:</a:t>
                      </a:r>
                    </a:p>
                    <a:p>
                      <a:pPr algn="l"/>
                      <a:r>
                        <a:rPr kumimoji="0" lang="ru-RU" sz="105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/>
                        </a:rPr>
                        <a:t> </a:t>
                      </a:r>
                    </a:p>
                    <a:p>
                      <a:pPr algn="l">
                        <a:buFont typeface="Arial" panose="020B0604020202020204" pitchFamily="34" charset="0"/>
                        <a:buChar char="•"/>
                      </a:pPr>
                      <a:r>
                        <a:rPr kumimoji="0" lang="ru-RU" sz="105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/>
                        </a:rPr>
                        <a:t>Смърт вследствие на битова и трудова злополука;</a:t>
                      </a:r>
                    </a:p>
                    <a:p>
                      <a:pPr algn="l">
                        <a:buFont typeface="Arial" panose="020B0604020202020204" pitchFamily="34" charset="0"/>
                        <a:buChar char="•"/>
                      </a:pPr>
                      <a:r>
                        <a:rPr kumimoji="0" lang="ru-RU" sz="105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/>
                        </a:rPr>
                        <a:t>Пакет Телемедицина – потвърждение или изменение на първоначално поставена диагноза и препоръки за лечение за 24 животозастрашаващи медицински състояния, направени от болници в САЩ.</a:t>
                      </a:r>
                    </a:p>
                    <a:p>
                      <a:pPr algn="l">
                        <a:buFont typeface="Arial" panose="020B0604020202020204" pitchFamily="34" charset="0"/>
                        <a:buNone/>
                      </a:pPr>
                      <a:endParaRPr kumimoji="0" lang="ru-RU" sz="1050" b="0" i="0" u="none" strike="noStrike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Muller Light" panose="00000400000000000000" pitchFamily="50" charset="-52"/>
                        <a:ea typeface="+mn-ea"/>
                        <a:cs typeface="Times New Roman" panose="02020603050405020304" pitchFamily="18" charset="0"/>
                        <a:sym typeface="Calibri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bg-BG" altLang="bg-BG" sz="1050" b="0" i="0" u="none" strike="noStrike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1" marR="37901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4F186739-EDB9-87C9-09A4-FD23DEE7821D}"/>
              </a:ext>
            </a:extLst>
          </p:cNvPr>
          <p:cNvSpPr/>
          <p:nvPr/>
        </p:nvSpPr>
        <p:spPr>
          <a:xfrm>
            <a:off x="7662657" y="48305"/>
            <a:ext cx="2161825" cy="1094012"/>
          </a:xfrm>
          <a:prstGeom prst="cloudCallou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bg-BG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ECB609-FDFD-F240-9CEC-AFA45D3BB604}"/>
              </a:ext>
            </a:extLst>
          </p:cNvPr>
          <p:cNvSpPr txBox="1"/>
          <p:nvPr/>
        </p:nvSpPr>
        <p:spPr>
          <a:xfrm>
            <a:off x="8053891" y="200342"/>
            <a:ext cx="1656274" cy="7386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400" b="1" i="0" u="none" strike="noStrike" kern="1200" cap="none" spc="0" normalizeH="0" baseline="0" noProof="0" dirty="0">
                <a:ln>
                  <a:noFill/>
                </a:ln>
                <a:solidFill>
                  <a:srgbClr val="1CADE4"/>
                </a:solidFill>
                <a:effectLst/>
                <a:uLnTx/>
                <a:uFillTx/>
                <a:latin typeface="Helvetica"/>
                <a:cs typeface="Helvetica"/>
                <a:sym typeface="Arial"/>
              </a:rPr>
              <a:t>Открий изцяло дигитално в ОББ Мобайл</a:t>
            </a:r>
          </a:p>
        </p:txBody>
      </p:sp>
    </p:spTree>
    <p:extLst>
      <p:ext uri="{BB962C8B-B14F-4D97-AF65-F5344CB8AC3E}">
        <p14:creationId xmlns:p14="http://schemas.microsoft.com/office/powerpoint/2010/main" val="248027780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CD646-117C-8CDF-1334-D1EA9319E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Google Shape;220;p5">
            <a:extLst>
              <a:ext uri="{FF2B5EF4-FFF2-40B4-BE49-F238E27FC236}">
                <a16:creationId xmlns:a16="http://schemas.microsoft.com/office/drawing/2014/main" id="{FDDD6549-AB94-B2F4-9766-20228FCFE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38" y="477838"/>
            <a:ext cx="319087" cy="9223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bg-BG" altLang="bg-BG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477A47B-B2E8-0884-E880-181FB759F623}"/>
              </a:ext>
            </a:extLst>
          </p:cNvPr>
          <p:cNvGraphicFramePr>
            <a:graphicFrameLocks noGrp="1"/>
          </p:cNvGraphicFramePr>
          <p:nvPr/>
        </p:nvGraphicFramePr>
        <p:xfrm>
          <a:off x="554038" y="773577"/>
          <a:ext cx="5541962" cy="4619181"/>
        </p:xfrm>
        <a:graphic>
          <a:graphicData uri="http://schemas.openxmlformats.org/drawingml/2006/table">
            <a:tbl>
              <a:tblPr/>
              <a:tblGrid>
                <a:gridCol w="17125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93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3823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Услуга</a:t>
                      </a: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План Смарт </a:t>
                      </a: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564">
                <a:tc gridSpan="2"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bg-BG" altLang="bg-BG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Muller ExtraBold Italic" panose="00000900000000000000" pitchFamily="50" charset="-52"/>
                          <a:ea typeface="Helvetica" panose="020B0604020202020204" pitchFamily="34" charset="0"/>
                          <a:cs typeface="Arial" panose="020B0604020202020204" pitchFamily="34" charset="0"/>
                          <a:sym typeface="Calibri" panose="020F0502020204030204" pitchFamily="34" charset="0"/>
                        </a:rPr>
                        <a:t>Какво получавате с План Смарт*</a:t>
                      </a: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824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Разплащателна сметка в евро</a:t>
                      </a: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Без такси за откриване и месечно обслужване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809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Безконтактна дебитна карта</a:t>
                      </a: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Без такса за издаване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Без такса при плащане на ПОС в България и чужбина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7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Вноска на АТМ на ОББ</a:t>
                      </a: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</a:t>
                      </a: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Неограничен брой без такса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5406367"/>
                  </a:ext>
                </a:extLst>
              </a:tr>
              <a:tr h="623155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Теглене от АТМ на ОББ</a:t>
                      </a:r>
                      <a:endParaRPr kumimoji="0" lang="bg-BG" altLang="bg-BG" sz="1100" b="1" i="0" u="none" strike="noStrike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Muller Light Italic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Неограничен брой без такса</a:t>
                      </a: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5382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Вътрешнобанкови преводи в евро през ОББ Онлайн/ОББ Мобайл</a:t>
                      </a:r>
                      <a:endParaRPr kumimoji="0" lang="en-US" altLang="bg-BG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 Italic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Неограничен брой без такса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91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bg-BG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Преводи по мобилен номер (</a:t>
                      </a:r>
                      <a:r>
                        <a:rPr kumimoji="0" lang="en-US" altLang="bg-BG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P2P)</a:t>
                      </a:r>
                      <a:endParaRPr kumimoji="0" lang="en-US" altLang="bg-BG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 Italic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1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</a:t>
                      </a:r>
                      <a:r>
                        <a:rPr kumimoji="0" lang="ru-RU" altLang="bg-BG" sz="11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/>
                        </a:rPr>
                        <a:t>Неограничен брой без такса</a:t>
                      </a:r>
                      <a:endParaRPr kumimoji="0" lang="bg-BG" altLang="bg-BG" sz="1100" b="0" i="0" u="none" strike="noStrike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60162">
                <a:tc gridSpan="2"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План „Смарт“ е с месечна такса</a:t>
                      </a:r>
                      <a: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:</a:t>
                      </a: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** </a:t>
                      </a:r>
                      <a:endParaRPr kumimoji="0" lang="en-US" altLang="bg-BG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 Italic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При извършени 5 и повече транзакции с дебитна карта за месеца –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EUR </a:t>
                      </a: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1</a:t>
                      </a:r>
                      <a: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.</a:t>
                      </a: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5</a:t>
                      </a:r>
                      <a: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0</a:t>
                      </a: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/</a:t>
                      </a:r>
                      <a: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BGN</a:t>
                      </a: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</a:t>
                      </a:r>
                      <a: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2</a:t>
                      </a: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.</a:t>
                      </a:r>
                      <a: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93</a:t>
                      </a:r>
                      <a:endParaRPr kumimoji="0" lang="bg-BG" altLang="bg-BG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 Italic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При извършени по-малко от 5 транзакции с дебитна карта за месеца – </a:t>
                      </a:r>
                      <a:b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</a:br>
                      <a: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EUR </a:t>
                      </a: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2.50 /</a:t>
                      </a:r>
                      <a: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BGN</a:t>
                      </a: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4.89</a:t>
                      </a:r>
                      <a:endParaRPr kumimoji="0" lang="en-US" altLang="bg-BG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 Italic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94238" name="Image" descr="Image">
            <a:extLst>
              <a:ext uri="{FF2B5EF4-FFF2-40B4-BE49-F238E27FC236}">
                <a16:creationId xmlns:a16="http://schemas.microsoft.com/office/drawing/2014/main" id="{96FE7F49-0915-5613-5D49-CCC649480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486" y="119063"/>
            <a:ext cx="1061318" cy="1062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4" name="Google Shape;167;p3">
            <a:extLst>
              <a:ext uri="{FF2B5EF4-FFF2-40B4-BE49-F238E27FC236}">
                <a16:creationId xmlns:a16="http://schemas.microsoft.com/office/drawing/2014/main" id="{0A8B74DD-3D93-9B29-1CA8-5D92AEE559FE}"/>
              </a:ext>
            </a:extLst>
          </p:cNvPr>
          <p:cNvSpPr txBox="1">
            <a:spLocks/>
          </p:cNvSpPr>
          <p:nvPr/>
        </p:nvSpPr>
        <p:spPr>
          <a:xfrm>
            <a:off x="554038" y="-18589"/>
            <a:ext cx="9984580" cy="1200286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ПРОДУКТИ ЗА ЕЖЕДНЕВНО БАНКИРАНЕ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1A355A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ПЛАН СМАРТ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БЕЗ ТАКСА ЗА 12 МЕСЕЦА**</a:t>
            </a:r>
            <a:b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1A355A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</a:b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1A355A"/>
              </a:solidFill>
              <a:effectLst/>
              <a:uLnTx/>
              <a:uFillTx/>
              <a:latin typeface="Muller ExtraBold Italic" panose="00000900000000000000" pitchFamily="50" charset="-52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46BAA0A-7741-16CE-7599-3BEF4D4C4EEA}"/>
              </a:ext>
            </a:extLst>
          </p:cNvPr>
          <p:cNvGraphicFramePr>
            <a:graphicFrameLocks noGrp="1"/>
          </p:cNvGraphicFramePr>
          <p:nvPr/>
        </p:nvGraphicFramePr>
        <p:xfrm>
          <a:off x="6515100" y="4235937"/>
          <a:ext cx="5408223" cy="2269656"/>
        </p:xfrm>
        <a:graphic>
          <a:graphicData uri="http://schemas.openxmlformats.org/drawingml/2006/table">
            <a:tbl>
              <a:tblPr/>
              <a:tblGrid>
                <a:gridCol w="1814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3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69656">
                <a:tc>
                  <a:txBody>
                    <a:bodyPr/>
                    <a:lstStyle/>
                    <a:p>
                      <a:pPr algn="l"/>
                      <a:r>
                        <a:rPr kumimoji="0" lang="ru-RU" sz="1050" b="1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Muller Light Italic" panose="00000400000000000000" pitchFamily="50" charset="-52"/>
                          <a:cs typeface="Times New Roman" panose="02020603050405020304" pitchFamily="18" charset="0"/>
                          <a:sym typeface="Calibri"/>
                        </a:rPr>
                        <a:t> Допълнително към плана получавате без да заплащате застрахователна премия:</a:t>
                      </a:r>
                    </a:p>
                    <a:p>
                      <a:pPr algn="l"/>
                      <a:r>
                        <a:rPr lang="ru-RU" sz="1050" b="0" i="0" dirty="0">
                          <a:solidFill>
                            <a:srgbClr val="0E508B"/>
                          </a:solidFill>
                          <a:effectLst/>
                          <a:highlight>
                            <a:srgbClr val="EBEEF0"/>
                          </a:highlight>
                          <a:latin typeface="Roboto" panose="02000000000000000000" pitchFamily="2" charset="0"/>
                        </a:rPr>
                        <a:t> </a:t>
                      </a:r>
                      <a:endParaRPr kumimoji="0" lang="en-US" altLang="bg-BG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 Italic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1" marR="37901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5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383838"/>
                        </a:solidFill>
                        <a:effectLst/>
                        <a:highlight>
                          <a:srgbClr val="EBEEF0"/>
                        </a:highlight>
                        <a:uLnTx/>
                        <a:uFillTx/>
                        <a:latin typeface="Roboto" panose="02000000000000000000" pitchFamily="2" charset="0"/>
                        <a:cs typeface="+mn-cs"/>
                        <a:sym typeface="Calibri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Ø"/>
                      </a:pPr>
                      <a:r>
                        <a:rPr kumimoji="0" lang="ru-RU" sz="105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/>
                        </a:rPr>
                        <a:t>Застраховка „Телемедицина/Второ лекарско мнение“, със следните покрития:</a:t>
                      </a:r>
                    </a:p>
                    <a:p>
                      <a:pPr algn="l"/>
                      <a:r>
                        <a:rPr kumimoji="0" lang="ru-RU" sz="105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/>
                        </a:rPr>
                        <a:t> </a:t>
                      </a:r>
                    </a:p>
                    <a:p>
                      <a:pPr algn="l">
                        <a:buFont typeface="Arial" panose="020B0604020202020204" pitchFamily="34" charset="0"/>
                        <a:buChar char="•"/>
                      </a:pPr>
                      <a:r>
                        <a:rPr kumimoji="0" lang="ru-RU" sz="105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/>
                        </a:rPr>
                        <a:t>Смърт вследствие на битова и трудова злополука;</a:t>
                      </a:r>
                    </a:p>
                    <a:p>
                      <a:pPr algn="l">
                        <a:buFont typeface="Arial" panose="020B0604020202020204" pitchFamily="34" charset="0"/>
                        <a:buChar char="•"/>
                      </a:pPr>
                      <a:r>
                        <a:rPr kumimoji="0" lang="ru-RU" sz="105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/>
                        </a:rPr>
                        <a:t>Пакет Телемедицина – потвърждение или изменение на първоначално поставена диагноза и препоръки за лечение за 24 животозастрашаващи медицински състояния, направени от болници в САЩ.</a:t>
                      </a:r>
                    </a:p>
                    <a:p>
                      <a:pPr algn="l">
                        <a:buFont typeface="Arial" panose="020B0604020202020204" pitchFamily="34" charset="0"/>
                        <a:buNone/>
                      </a:pPr>
                      <a:endParaRPr kumimoji="0" lang="ru-RU" sz="1050" b="0" i="0" u="none" strike="noStrike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Muller Light" panose="00000400000000000000" pitchFamily="50" charset="-52"/>
                        <a:ea typeface="+mn-ea"/>
                        <a:cs typeface="Times New Roman" panose="02020603050405020304" pitchFamily="18" charset="0"/>
                        <a:sym typeface="Calibri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bg-BG" altLang="bg-BG" sz="1050" b="0" i="0" u="none" strike="noStrike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1" marR="37901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A94449C-5B26-2EC1-CB17-E6E7BC93083B}"/>
              </a:ext>
            </a:extLst>
          </p:cNvPr>
          <p:cNvSpPr txBox="1"/>
          <p:nvPr/>
        </p:nvSpPr>
        <p:spPr>
          <a:xfrm>
            <a:off x="554038" y="5370765"/>
            <a:ext cx="5775325" cy="9387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*Към момента на предоставяне на настоящото предложение.</a:t>
            </a:r>
            <a:b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</a:b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** План „Смарт“, заявен до 31.12.2026 г. е без месечна такса за обслужване за 12 месеца, от датата на откриване. След изтичане на промоционалния период се начислява месечна такса, съгласно Тарифата за такси и комисиони за физически лица.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A8A796-5134-F8FF-17A7-42F12D086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5100" y="916823"/>
            <a:ext cx="2992694" cy="3238288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4593577C-59F5-17B1-ADDA-ABA16E60EB10}"/>
              </a:ext>
            </a:extLst>
          </p:cNvPr>
          <p:cNvSpPr/>
          <p:nvPr/>
        </p:nvSpPr>
        <p:spPr>
          <a:xfrm>
            <a:off x="8823960" y="88344"/>
            <a:ext cx="2078181" cy="1165592"/>
          </a:xfrm>
          <a:prstGeom prst="cloudCallou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bg-BG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5E17D1-8F3D-53A1-98F0-D58486988BED}"/>
              </a:ext>
            </a:extLst>
          </p:cNvPr>
          <p:cNvSpPr txBox="1"/>
          <p:nvPr/>
        </p:nvSpPr>
        <p:spPr>
          <a:xfrm>
            <a:off x="9143047" y="301808"/>
            <a:ext cx="1656274" cy="7386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400" b="1" i="0" u="none" strike="noStrike" kern="1200" cap="none" spc="0" normalizeH="0" baseline="0" noProof="0" dirty="0">
                <a:ln>
                  <a:noFill/>
                </a:ln>
                <a:solidFill>
                  <a:srgbClr val="1CADE4"/>
                </a:solidFill>
                <a:effectLst/>
                <a:uLnTx/>
                <a:uFillTx/>
                <a:latin typeface="Helvetica"/>
                <a:cs typeface="Helvetica"/>
                <a:sym typeface="Arial"/>
              </a:rPr>
              <a:t>Открий изцяло дигитално в ОББ Мобайл</a:t>
            </a:r>
          </a:p>
        </p:txBody>
      </p:sp>
    </p:spTree>
    <p:extLst>
      <p:ext uri="{BB962C8B-B14F-4D97-AF65-F5344CB8AC3E}">
        <p14:creationId xmlns:p14="http://schemas.microsoft.com/office/powerpoint/2010/main" val="318106134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A7812-D847-F242-A40B-3662246CB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Google Shape;220;p5">
            <a:extLst>
              <a:ext uri="{FF2B5EF4-FFF2-40B4-BE49-F238E27FC236}">
                <a16:creationId xmlns:a16="http://schemas.microsoft.com/office/drawing/2014/main" id="{34B939D8-D38D-057D-9250-7E1A1DD69C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38" y="477838"/>
            <a:ext cx="319087" cy="9223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bg-BG" altLang="bg-BG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B0F8554-B3BC-1735-10EF-94ADF907EA20}"/>
              </a:ext>
            </a:extLst>
          </p:cNvPr>
          <p:cNvGraphicFramePr>
            <a:graphicFrameLocks noGrp="1"/>
          </p:cNvGraphicFramePr>
          <p:nvPr/>
        </p:nvGraphicFramePr>
        <p:xfrm>
          <a:off x="600817" y="807542"/>
          <a:ext cx="5494878" cy="4848260"/>
        </p:xfrm>
        <a:graphic>
          <a:graphicData uri="http://schemas.openxmlformats.org/drawingml/2006/table">
            <a:tbl>
              <a:tblPr/>
              <a:tblGrid>
                <a:gridCol w="1698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96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9341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Услуга</a:t>
                      </a: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План Смарт+ </a:t>
                      </a: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757">
                <a:tc gridSpan="2"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bg-BG" altLang="bg-BG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Muller ExtraBold Italic" panose="00000900000000000000" pitchFamily="50" charset="-52"/>
                          <a:ea typeface="Helvetica" panose="020B0604020202020204" pitchFamily="34" charset="0"/>
                          <a:cs typeface="Arial" panose="020B0604020202020204" pitchFamily="34" charset="0"/>
                          <a:sym typeface="Calibri" panose="020F0502020204030204" pitchFamily="34" charset="0"/>
                        </a:rPr>
                        <a:t>Какво получавате с План Смарт+</a:t>
                      </a: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271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Разплащателна сметка в евро</a:t>
                      </a: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Без такси за откриване и месечно обслужване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324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Безконтактна дебитна карта</a:t>
                      </a: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Без такса за издаване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Без такса при плащане на ПОС в България и чужбина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2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Вноска на АТМ на ОББ</a:t>
                      </a: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</a:t>
                      </a: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Неограничен брой без такса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5406367"/>
                  </a:ext>
                </a:extLst>
              </a:tr>
              <a:tr h="678131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Теглене от АТМ на ОББ и от банкомати на други банки в България</a:t>
                      </a:r>
                      <a:endParaRPr kumimoji="0" lang="bg-BG" altLang="bg-BG" sz="1100" b="1" i="0" u="none" strike="noStrike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Muller Light Italic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Неограничен брой без такса</a:t>
                      </a: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8131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Вътрешнобанкови преводи в евро през ОББ Онлайн/ОББ Мобайл</a:t>
                      </a:r>
                      <a:endParaRPr kumimoji="0" lang="en-US" altLang="bg-BG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 Italic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Неограничен брой без такса</a:t>
                      </a:r>
                      <a:endParaRPr kumimoji="0" lang="bg-BG" altLang="bg-BG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22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bg-BG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Преводи по мобилен номер (</a:t>
                      </a:r>
                      <a:r>
                        <a:rPr kumimoji="0" lang="en-US" altLang="bg-BG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P2P)</a:t>
                      </a:r>
                      <a:endParaRPr kumimoji="0" lang="en-US" altLang="bg-BG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 Italic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1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</a:t>
                      </a:r>
                      <a:r>
                        <a:rPr kumimoji="0" lang="ru-RU" altLang="bg-BG" sz="11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/>
                        </a:rPr>
                        <a:t>Неограничен брой без такса</a:t>
                      </a:r>
                      <a:endParaRPr kumimoji="0" lang="bg-BG" altLang="bg-BG" sz="1100" b="0" i="0" u="none" strike="noStrike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81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Междубанкови преводи в евро, наредени през ОББ Мобайл/ОББ Онлайн</a:t>
                      </a:r>
                      <a:endParaRPr kumimoji="0" lang="en-US" altLang="bg-BG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 Italic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- Без такса за два изходящи междубанкови превода в евро месечно, извършени през ОББ Мобайл/ОББ Онлайн, с изключение на преводи</a:t>
                      </a:r>
                      <a:r>
                        <a:rPr kumimoji="0" lang="en-US" altLang="bg-BG" sz="11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,</a:t>
                      </a:r>
                      <a:r>
                        <a:rPr kumimoji="0" lang="bg-BG" altLang="bg-BG" sz="11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наредени за изпълнение през </a:t>
                      </a:r>
                      <a:r>
                        <a:rPr kumimoji="0" lang="en-US" altLang="bg-BG" sz="11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TARGET 2</a:t>
                      </a:r>
                      <a:endParaRPr kumimoji="0" lang="bg-BG" altLang="bg-BG" sz="1100" b="0" i="0" u="none" strike="noStrike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9449467"/>
                  </a:ext>
                </a:extLst>
              </a:tr>
              <a:tr h="851062">
                <a:tc gridSpan="2"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План „Смарт+“ е с месечна такса</a:t>
                      </a:r>
                      <a: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:</a:t>
                      </a: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**</a:t>
                      </a:r>
                      <a:endParaRPr kumimoji="0" lang="en-US" altLang="bg-BG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 Italic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При извършени 5 и повече транзакции с дебитна карта за месеца –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EUR </a:t>
                      </a: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3</a:t>
                      </a:r>
                      <a: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.</a:t>
                      </a: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0</a:t>
                      </a:r>
                      <a: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0 </a:t>
                      </a: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/</a:t>
                      </a:r>
                      <a: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BGN</a:t>
                      </a: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5.87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При извършени по-малко от 5 транзакции с дебитна карта за месеца – </a:t>
                      </a:r>
                      <a: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EUR </a:t>
                      </a: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4.00</a:t>
                      </a:r>
                      <a: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</a:t>
                      </a: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/ </a:t>
                      </a:r>
                      <a:r>
                        <a:rPr kumimoji="0" lang="en-US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BGN </a:t>
                      </a:r>
                      <a:r>
                        <a:rPr kumimoji="0" lang="bg-BG" altLang="bg-BG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 Italic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7.82</a:t>
                      </a:r>
                      <a:endParaRPr kumimoji="0" lang="en-US" altLang="bg-BG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 Italic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4" marR="3790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94238" name="Image" descr="Image">
            <a:extLst>
              <a:ext uri="{FF2B5EF4-FFF2-40B4-BE49-F238E27FC236}">
                <a16:creationId xmlns:a16="http://schemas.microsoft.com/office/drawing/2014/main" id="{626AF90A-5446-3E3A-D29E-A3C84A4DF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484" y="153757"/>
            <a:ext cx="1098816" cy="110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4" name="Google Shape;167;p3">
            <a:extLst>
              <a:ext uri="{FF2B5EF4-FFF2-40B4-BE49-F238E27FC236}">
                <a16:creationId xmlns:a16="http://schemas.microsoft.com/office/drawing/2014/main" id="{5F97C923-2793-F192-4B6E-8FBE215C57D8}"/>
              </a:ext>
            </a:extLst>
          </p:cNvPr>
          <p:cNvSpPr txBox="1">
            <a:spLocks/>
          </p:cNvSpPr>
          <p:nvPr/>
        </p:nvSpPr>
        <p:spPr>
          <a:xfrm>
            <a:off x="554038" y="53650"/>
            <a:ext cx="9984580" cy="1200286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ПРОДУКТИ ЗА ЕЖЕДНЕВНО БАНКИРАНЕ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1A355A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ПЛАН СМАРТ+*</a:t>
            </a:r>
            <a:b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1A355A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</a:b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1A355A"/>
              </a:solidFill>
              <a:effectLst/>
              <a:uLnTx/>
              <a:uFillTx/>
              <a:latin typeface="Muller ExtraBold Italic" panose="00000900000000000000" pitchFamily="50" charset="-52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A64A8BA-F97F-840A-A59B-980638F31131}"/>
              </a:ext>
            </a:extLst>
          </p:cNvPr>
          <p:cNvGraphicFramePr>
            <a:graphicFrameLocks noGrp="1"/>
          </p:cNvGraphicFramePr>
          <p:nvPr/>
        </p:nvGraphicFramePr>
        <p:xfrm>
          <a:off x="6459794" y="4235937"/>
          <a:ext cx="5463529" cy="2269656"/>
        </p:xfrm>
        <a:graphic>
          <a:graphicData uri="http://schemas.openxmlformats.org/drawingml/2006/table">
            <a:tbl>
              <a:tblPr/>
              <a:tblGrid>
                <a:gridCol w="1870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3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69656">
                <a:tc>
                  <a:txBody>
                    <a:bodyPr/>
                    <a:lstStyle/>
                    <a:p>
                      <a:pPr algn="l"/>
                      <a:r>
                        <a:rPr kumimoji="0" lang="ru-RU" sz="1050" b="1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Muller Light Italic" panose="00000400000000000000" pitchFamily="50" charset="-52"/>
                          <a:cs typeface="Times New Roman" panose="02020603050405020304" pitchFamily="18" charset="0"/>
                          <a:sym typeface="Calibri"/>
                        </a:rPr>
                        <a:t> Допълнително </a:t>
                      </a:r>
                      <a:r>
                        <a:rPr kumimoji="0" lang="ru-RU" sz="1050" b="1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Muller Light Italic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/>
                        </a:rPr>
                        <a:t>към плана </a:t>
                      </a:r>
                      <a:r>
                        <a:rPr kumimoji="0" lang="ru-RU" sz="1050" b="1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Muller Light Italic" panose="00000400000000000000" pitchFamily="50" charset="-52"/>
                          <a:cs typeface="Times New Roman" panose="02020603050405020304" pitchFamily="18" charset="0"/>
                          <a:sym typeface="Calibri"/>
                        </a:rPr>
                        <a:t>получавате без да заплащате застрахователна премия:</a:t>
                      </a:r>
                    </a:p>
                    <a:p>
                      <a:pPr algn="l"/>
                      <a:r>
                        <a:rPr lang="ru-RU" sz="1050" b="0" i="0" dirty="0">
                          <a:solidFill>
                            <a:srgbClr val="0E508B"/>
                          </a:solidFill>
                          <a:effectLst/>
                          <a:highlight>
                            <a:srgbClr val="EBEEF0"/>
                          </a:highlight>
                          <a:latin typeface="Roboto" panose="02000000000000000000" pitchFamily="2" charset="0"/>
                        </a:rPr>
                        <a:t> </a:t>
                      </a:r>
                      <a:endParaRPr kumimoji="0" lang="en-US" altLang="bg-BG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Muller Light Italic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1" marR="37901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5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383838"/>
                        </a:solidFill>
                        <a:effectLst/>
                        <a:highlight>
                          <a:srgbClr val="EBEEF0"/>
                        </a:highlight>
                        <a:uLnTx/>
                        <a:uFillTx/>
                        <a:latin typeface="Roboto" panose="02000000000000000000" pitchFamily="2" charset="0"/>
                        <a:cs typeface="+mn-cs"/>
                        <a:sym typeface="Calibri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Ø"/>
                      </a:pPr>
                      <a:r>
                        <a:rPr kumimoji="0" lang="ru-RU" sz="105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/>
                        </a:rPr>
                        <a:t>Застраховка „Телемедицина/Второ лекарско мнение“, със следните покрития:</a:t>
                      </a:r>
                    </a:p>
                    <a:p>
                      <a:pPr algn="l"/>
                      <a:r>
                        <a:rPr kumimoji="0" lang="ru-RU" sz="105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/>
                        </a:rPr>
                        <a:t> </a:t>
                      </a:r>
                    </a:p>
                    <a:p>
                      <a:pPr algn="l">
                        <a:buFont typeface="Arial" panose="020B0604020202020204" pitchFamily="34" charset="0"/>
                        <a:buChar char="•"/>
                      </a:pPr>
                      <a:r>
                        <a:rPr kumimoji="0" lang="ru-RU" sz="105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/>
                        </a:rPr>
                        <a:t>Смърт вследствие на битова и трудова злополука;</a:t>
                      </a:r>
                    </a:p>
                    <a:p>
                      <a:pPr algn="l">
                        <a:buFont typeface="Arial" panose="020B0604020202020204" pitchFamily="34" charset="0"/>
                        <a:buChar char="•"/>
                      </a:pPr>
                      <a:r>
                        <a:rPr kumimoji="0" lang="ru-RU" sz="105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Muller Light" panose="00000400000000000000" pitchFamily="50" charset="-52"/>
                          <a:ea typeface="+mn-ea"/>
                          <a:cs typeface="Times New Roman" panose="02020603050405020304" pitchFamily="18" charset="0"/>
                          <a:sym typeface="Calibri"/>
                        </a:rPr>
                        <a:t>Пакет Телемедицина – потвърждение или изменение на първоначално поставена диагноза и препоръки за лечение за 24 животозастрашаващи медицински състояния, направени от болници в САЩ.</a:t>
                      </a:r>
                    </a:p>
                    <a:p>
                      <a:pPr algn="l">
                        <a:buFont typeface="Arial" panose="020B0604020202020204" pitchFamily="34" charset="0"/>
                        <a:buNone/>
                      </a:pPr>
                      <a:endParaRPr kumimoji="0" lang="ru-RU" sz="1050" b="0" i="0" u="none" strike="noStrike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Muller Light" panose="00000400000000000000" pitchFamily="50" charset="-52"/>
                        <a:ea typeface="+mn-ea"/>
                        <a:cs typeface="Times New Roman" panose="02020603050405020304" pitchFamily="18" charset="0"/>
                        <a:sym typeface="Calibri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bg-BG" altLang="bg-BG" sz="1050" b="0" i="0" u="none" strike="noStrike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Muller Light" panose="00000400000000000000" pitchFamily="50" charset="-52"/>
                        <a:ea typeface="Helvetica" panose="020B0604020202020204" pitchFamily="34" charset="0"/>
                        <a:cs typeface="Times New Roman" panose="02020603050405020304" pitchFamily="18" charset="0"/>
                        <a:sym typeface="Calibri" panose="020F0502020204030204" pitchFamily="34" charset="0"/>
                      </a:endParaRPr>
                    </a:p>
                  </a:txBody>
                  <a:tcPr marL="37901" marR="37901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6F09B0-C8E6-D2DB-DA26-57529E50F299}"/>
              </a:ext>
            </a:extLst>
          </p:cNvPr>
          <p:cNvSpPr txBox="1"/>
          <p:nvPr/>
        </p:nvSpPr>
        <p:spPr>
          <a:xfrm>
            <a:off x="684469" y="5655802"/>
            <a:ext cx="5775325" cy="12772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*Към момента на предоставяне на настоящото предложение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**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</a:rPr>
              <a:t>Считано до 01.09.2026 г. по план Смарт+ ще се начислява такса в размер на 3.00 евро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</a:rPr>
              <a:t>  / 5.87 </a:t>
            </a:r>
            <a:r>
              <a:rPr kumimoji="0" 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</a:rPr>
              <a:t>лева, независимо от броя на извършени транзакции с дебитната карта.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</a:br>
            <a:b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</a:br>
            <a:endParaRPr kumimoji="0" lang="bg-BG" altLang="bg-BG" sz="11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uller Light" panose="00000400000000000000" pitchFamily="50" charset="-52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2A02B9-ECF4-5E2E-6135-EA34E3225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5101" y="530080"/>
            <a:ext cx="3838268" cy="3625031"/>
          </a:xfrm>
          <a:prstGeom prst="rect">
            <a:avLst/>
          </a:prstGeom>
        </p:spPr>
      </p:pic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52C838EE-3C9F-2F9D-E6CB-50639F556D6F}"/>
              </a:ext>
            </a:extLst>
          </p:cNvPr>
          <p:cNvSpPr/>
          <p:nvPr/>
        </p:nvSpPr>
        <p:spPr>
          <a:xfrm>
            <a:off x="8823960" y="88344"/>
            <a:ext cx="2078181" cy="1165592"/>
          </a:xfrm>
          <a:prstGeom prst="cloudCallou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bg-BG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C33248-4ECE-BF02-9AEA-7A21256F7486}"/>
              </a:ext>
            </a:extLst>
          </p:cNvPr>
          <p:cNvSpPr txBox="1"/>
          <p:nvPr/>
        </p:nvSpPr>
        <p:spPr>
          <a:xfrm>
            <a:off x="9143047" y="334514"/>
            <a:ext cx="1656274" cy="7386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400" b="1" i="0" u="none" strike="noStrike" kern="1200" cap="none" spc="0" normalizeH="0" baseline="0" noProof="0" dirty="0">
                <a:ln>
                  <a:noFill/>
                </a:ln>
                <a:solidFill>
                  <a:srgbClr val="1CADE4"/>
                </a:solidFill>
                <a:effectLst/>
                <a:uLnTx/>
                <a:uFillTx/>
                <a:latin typeface="Helvetica"/>
                <a:cs typeface="Helvetica"/>
                <a:sym typeface="Arial"/>
              </a:rPr>
              <a:t>Открий изцяло дигитално в ОББ Мобайл</a:t>
            </a:r>
          </a:p>
        </p:txBody>
      </p:sp>
    </p:spTree>
    <p:extLst>
      <p:ext uri="{BB962C8B-B14F-4D97-AF65-F5344CB8AC3E}">
        <p14:creationId xmlns:p14="http://schemas.microsoft.com/office/powerpoint/2010/main" val="60743982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AF589-CA6F-DC6C-1770-725FE6D5E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Google Shape;220;p5">
            <a:extLst>
              <a:ext uri="{FF2B5EF4-FFF2-40B4-BE49-F238E27FC236}">
                <a16:creationId xmlns:a16="http://schemas.microsoft.com/office/drawing/2014/main" id="{65ABF417-4493-BD25-F511-05D3B0A0A9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38" y="477838"/>
            <a:ext cx="319087" cy="9223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bg-BG" altLang="bg-BG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2192" name="Google Shape;167;p3">
            <a:extLst>
              <a:ext uri="{FF2B5EF4-FFF2-40B4-BE49-F238E27FC236}">
                <a16:creationId xmlns:a16="http://schemas.microsoft.com/office/drawing/2014/main" id="{CFED93FB-2A43-2BA1-26E7-508D0E5924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142" y="28350"/>
            <a:ext cx="10771670" cy="1261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971550" indent="-46355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498600" indent="-5080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2041525" indent="-568325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498725" indent="-568325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955925" indent="-5683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3413125" indent="-5683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870325" indent="-5683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4327525" indent="-5683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cs typeface="Arial" panose="020B0604020202020204" pitchFamily="34" charset="0"/>
                <a:sym typeface="Arial" panose="020B0604020202020204" pitchFamily="34" charset="0"/>
              </a:rPr>
              <a:t>Инвестиции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1A355A"/>
              </a:solidFill>
              <a:effectLst/>
              <a:uLnTx/>
              <a:uFillTx/>
              <a:latin typeface="Muller ExtraBold Italic" panose="00000900000000000000" pitchFamily="50" charset="-52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1A355A"/>
                </a:solidFill>
                <a:effectLst/>
                <a:uLnTx/>
                <a:uFillTx/>
                <a:latin typeface="Muller ExtraBold Italic" panose="00000900000000000000" pitchFamily="50" charset="-52"/>
                <a:cs typeface="Arial" panose="020B0604020202020204" pitchFamily="34" charset="0"/>
                <a:sym typeface="Calibri" panose="020F0502020204030204" pitchFamily="34" charset="0"/>
              </a:rPr>
              <a:t>ИнРесто е достъпен начин за инвестиции във взаимен фонд, дистрибутиран от ОББ</a:t>
            </a:r>
          </a:p>
        </p:txBody>
      </p:sp>
      <p:pic>
        <p:nvPicPr>
          <p:cNvPr id="92193" name="Image" descr="Image">
            <a:extLst>
              <a:ext uri="{FF2B5EF4-FFF2-40B4-BE49-F238E27FC236}">
                <a16:creationId xmlns:a16="http://schemas.microsoft.com/office/drawing/2014/main" id="{32F0A24B-14AC-5CEE-4B81-2AFEA6D32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5623" y="154519"/>
            <a:ext cx="1279525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813C3E5B-A53F-9C26-A398-D747D58C79F3}"/>
              </a:ext>
            </a:extLst>
          </p:cNvPr>
          <p:cNvSpPr txBox="1">
            <a:spLocks/>
          </p:cNvSpPr>
          <p:nvPr/>
        </p:nvSpPr>
        <p:spPr>
          <a:xfrm>
            <a:off x="493982" y="1321688"/>
            <a:ext cx="5178031" cy="3794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1" kern="1200">
                <a:solidFill>
                  <a:schemeClr val="tx2"/>
                </a:solidFill>
                <a:latin typeface="Verdana Pro" panose="020B060403050404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A355A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 panose="020B0604020202020204" pitchFamily="34" charset="0"/>
                <a:sym typeface="Calibri" panose="020F0502020204030204" pitchFamily="34" charset="0"/>
              </a:rPr>
              <a:t>Как работи?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A355A"/>
              </a:solidFill>
              <a:effectLst/>
              <a:uLnTx/>
              <a:uFillTx/>
              <a:latin typeface="Muller ExtraBold Italic" panose="00000900000000000000" pitchFamily="50" charset="-52"/>
              <a:ea typeface="+mn-ea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D708A375-4BDC-CCB8-C4F2-7E2321BE1632}"/>
              </a:ext>
            </a:extLst>
          </p:cNvPr>
          <p:cNvSpPr txBox="1">
            <a:spLocks/>
          </p:cNvSpPr>
          <p:nvPr/>
        </p:nvSpPr>
        <p:spPr>
          <a:xfrm>
            <a:off x="1189050" y="1844615"/>
            <a:ext cx="4550572" cy="33404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Плащате с избраната дебитна карта към сметка в евро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DD486F3-DB1E-5B91-C2FF-4AB03897136C}"/>
              </a:ext>
            </a:extLst>
          </p:cNvPr>
          <p:cNvSpPr txBox="1">
            <a:spLocks/>
          </p:cNvSpPr>
          <p:nvPr/>
        </p:nvSpPr>
        <p:spPr>
          <a:xfrm>
            <a:off x="605626" y="1728075"/>
            <a:ext cx="631850" cy="56236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01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495D09D2-F605-B914-E2C3-0936C345BFFA}"/>
              </a:ext>
            </a:extLst>
          </p:cNvPr>
          <p:cNvSpPr txBox="1">
            <a:spLocks/>
          </p:cNvSpPr>
          <p:nvPr/>
        </p:nvSpPr>
        <p:spPr>
          <a:xfrm>
            <a:off x="605626" y="2211416"/>
            <a:ext cx="631850" cy="56236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02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63B86E86-615A-C9EF-3A47-3539E3A1F290}"/>
              </a:ext>
            </a:extLst>
          </p:cNvPr>
          <p:cNvSpPr txBox="1">
            <a:spLocks/>
          </p:cNvSpPr>
          <p:nvPr/>
        </p:nvSpPr>
        <p:spPr>
          <a:xfrm>
            <a:off x="1181880" y="2331708"/>
            <a:ext cx="5677811" cy="54076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Закръглявате и заделяте остатъка до следващата по-висока цяла сума всеки път, когато правите покупка.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683C6">
                  <a:lumMod val="50000"/>
                </a:srgbClr>
              </a:solidFill>
              <a:effectLst/>
              <a:uLnTx/>
              <a:uFillTx/>
              <a:latin typeface="Muller Light" pitchFamily="2" charset="7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rgbClr val="013668">
                  <a:lumMod val="75000"/>
                </a:srgbClr>
              </a:solidFill>
              <a:effectLst/>
              <a:uLnTx/>
              <a:uFillTx/>
              <a:latin typeface="Verdana Pro"/>
              <a:ea typeface="+mn-ea"/>
              <a:cs typeface="Helvetica"/>
            </a:endParaRP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7F555F74-A3B8-F23C-B352-3F019A5033A2}"/>
              </a:ext>
            </a:extLst>
          </p:cNvPr>
          <p:cNvSpPr txBox="1">
            <a:spLocks/>
          </p:cNvSpPr>
          <p:nvPr/>
        </p:nvSpPr>
        <p:spPr>
          <a:xfrm>
            <a:off x="602770" y="2688261"/>
            <a:ext cx="631850" cy="56236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03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F01BA395-292C-9A46-82B3-60AB29CF5817}"/>
              </a:ext>
            </a:extLst>
          </p:cNvPr>
          <p:cNvSpPr txBox="1">
            <a:spLocks/>
          </p:cNvSpPr>
          <p:nvPr/>
        </p:nvSpPr>
        <p:spPr>
          <a:xfrm>
            <a:off x="1181880" y="2782995"/>
            <a:ext cx="6322541" cy="7772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Когато събраната сума достигне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5.11 евро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 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 10 лв., тя се инвестира във взаимен фонд ОББ ЕкспертИйз Динамичен Балансиран ЛЕВА като не се събира такса за записване на дялове.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F9AA01B9-469B-5D78-B903-8B3C645B807B}"/>
              </a:ext>
            </a:extLst>
          </p:cNvPr>
          <p:cNvSpPr txBox="1">
            <a:spLocks/>
          </p:cNvSpPr>
          <p:nvPr/>
        </p:nvSpPr>
        <p:spPr>
          <a:xfrm>
            <a:off x="563771" y="3444564"/>
            <a:ext cx="631850" cy="56236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04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924A1B36-F5E1-0107-B707-4B2893D4228C}"/>
              </a:ext>
            </a:extLst>
          </p:cNvPr>
          <p:cNvSpPr txBox="1">
            <a:spLocks/>
          </p:cNvSpPr>
          <p:nvPr/>
        </p:nvSpPr>
        <p:spPr>
          <a:xfrm>
            <a:off x="1181880" y="3566663"/>
            <a:ext cx="6666429" cy="37509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Имате опция да умножавате заделените средства 2, 3 или дори 5 пъти, като активирате „Турбо“. Така заделяте повече и увеличавате сумата, която ще се инвестира.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53ECD443-9CBE-E718-CC4B-C13002547BE0}"/>
              </a:ext>
            </a:extLst>
          </p:cNvPr>
          <p:cNvSpPr txBox="1">
            <a:spLocks/>
          </p:cNvSpPr>
          <p:nvPr/>
        </p:nvSpPr>
        <p:spPr>
          <a:xfrm>
            <a:off x="557200" y="4031677"/>
            <a:ext cx="631850" cy="56236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05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B8CC5610-AEC1-BE30-90EA-C5ECEDC30023}"/>
              </a:ext>
            </a:extLst>
          </p:cNvPr>
          <p:cNvSpPr txBox="1">
            <a:spLocks/>
          </p:cNvSpPr>
          <p:nvPr/>
        </p:nvSpPr>
        <p:spPr>
          <a:xfrm>
            <a:off x="1181880" y="4054006"/>
            <a:ext cx="6210374" cy="4149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Можете да ускорите</a:t>
            </a:r>
            <a:r>
              <a:rPr kumimoji="0" lang="bg-BG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,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временно или изцяло да спрете услугата по всяко време.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D95A426D-E1FD-9ABC-9347-63AE487FA476}"/>
              </a:ext>
            </a:extLst>
          </p:cNvPr>
          <p:cNvSpPr txBox="1">
            <a:spLocks/>
          </p:cNvSpPr>
          <p:nvPr/>
        </p:nvSpPr>
        <p:spPr>
          <a:xfrm>
            <a:off x="557200" y="4542922"/>
            <a:ext cx="631850" cy="56236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06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4061D0F-46FA-07EE-EE7E-136F9304D212}"/>
              </a:ext>
            </a:extLst>
          </p:cNvPr>
          <p:cNvSpPr txBox="1">
            <a:spLocks/>
          </p:cNvSpPr>
          <p:nvPr/>
        </p:nvSpPr>
        <p:spPr>
          <a:xfrm>
            <a:off x="1181880" y="4455130"/>
            <a:ext cx="7259282" cy="77530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Бързо и удобно през ОББ Мобайл можете да променяте избраната разплащателна сметка и дебитна/и карта/и в евро., както и да следите представянето на инвестицията си.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D09EAA-D056-A467-AD3C-16962F8E3570}"/>
              </a:ext>
            </a:extLst>
          </p:cNvPr>
          <p:cNvSpPr txBox="1"/>
          <p:nvPr/>
        </p:nvSpPr>
        <p:spPr>
          <a:xfrm>
            <a:off x="1744794" y="5275143"/>
            <a:ext cx="10447206" cy="1569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Предоставената информация съдържа маркетингов материал и не представлява инвестиционна консултация, съвет, инвестиционно проучване или препоръка за инвестиране. Не се гарантират печалби и съществува риск за инвеститорите да не си възстановят пълния размер на инвестираните средства. Затова е препоръчително да се запознаете с Основния информационен документ и Проспекта на фонда, преди да инвестирате, на </a:t>
            </a:r>
            <a:r>
              <a:rPr kumimoji="0" lang="bg-BG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https://bit.ly/411oywW</a:t>
            </a:r>
            <a:r>
              <a:rPr kumimoji="0" lang="bg-BG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, в секция „Спестявания и инвестиции“ и на </a:t>
            </a:r>
            <a:r>
              <a:rPr kumimoji="0" lang="bg-BG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https://bit.ly/4gH32U0</a:t>
            </a:r>
            <a:r>
              <a:rPr kumimoji="0" lang="bg-BG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, както и в клоновете на ОББ, където може да получите безплатно копие и персонализиран инвестиционен съвет. Поръчки за обратно изкупуване на дяловете се подават в определени клонове на банката като срокът за тяхното изпълнение е до 10 дни. Резюме на вашите права като инвеститор е достъпно на български език ТУК: </a:t>
            </a:r>
            <a:r>
              <a:rPr kumimoji="0" lang="bg-BG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https://bit.ly/4hqb3h3</a:t>
            </a:r>
            <a:r>
              <a:rPr kumimoji="0" lang="bg-BG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 и на английски език ТУК: </a:t>
            </a:r>
            <a:r>
              <a:rPr kumimoji="0" lang="bg-BG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https://bit.ly/4hmTcaO</a:t>
            </a:r>
            <a:r>
              <a:rPr kumimoji="0" lang="bg-BG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. Повече информация прочетете ТУК: </a:t>
            </a:r>
            <a:r>
              <a:rPr kumimoji="0" lang="bg-BG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https://bit.ly/4atgDgr</a:t>
            </a:r>
            <a:r>
              <a:rPr kumimoji="0" lang="bg-BG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. 						                   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#</a:t>
            </a:r>
            <a:r>
              <a:rPr kumimoji="0" lang="bg-BG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</a:rPr>
              <a:t>Маркетингово съобщение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FD49D2-FC7B-88CF-5CF6-B2B178FFC8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8932" y="5362619"/>
            <a:ext cx="1279525" cy="12795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639268A-2BAD-5CF9-60DB-15D00AE698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41341" y="1803568"/>
            <a:ext cx="3839336" cy="312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60355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Google Shape;220;p5">
            <a:extLst>
              <a:ext uri="{FF2B5EF4-FFF2-40B4-BE49-F238E27FC236}">
                <a16:creationId xmlns:a16="http://schemas.microsoft.com/office/drawing/2014/main" id="{36917988-057E-574B-9035-6585761C2A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38" y="477838"/>
            <a:ext cx="319087" cy="9223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bg-BG" altLang="bg-BG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92163" name="Image" descr="Image">
            <a:extLst>
              <a:ext uri="{FF2B5EF4-FFF2-40B4-BE49-F238E27FC236}">
                <a16:creationId xmlns:a16="http://schemas.microsoft.com/office/drawing/2014/main" id="{10BB316C-D015-6925-C946-9173D7313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0363" y="295275"/>
            <a:ext cx="1279525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" name="Google Shape;167;p3">
            <a:extLst>
              <a:ext uri="{FF2B5EF4-FFF2-40B4-BE49-F238E27FC236}">
                <a16:creationId xmlns:a16="http://schemas.microsoft.com/office/drawing/2014/main" id="{649DAB8E-C9A9-B804-0592-2E08FDB38BDF}"/>
              </a:ext>
            </a:extLst>
          </p:cNvPr>
          <p:cNvSpPr txBox="1"/>
          <p:nvPr/>
        </p:nvSpPr>
        <p:spPr>
          <a:xfrm>
            <a:off x="249238" y="0"/>
            <a:ext cx="9642475" cy="1261841"/>
          </a:xfrm>
          <a:prstGeom prst="rect">
            <a:avLst/>
          </a:prstGeom>
          <a:ln w="12700">
            <a:miter lim="400000"/>
          </a:ln>
        </p:spPr>
        <p:txBody>
          <a:bodyPr lIns="45699" tIns="45699" rIns="45699" bIns="4569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ПОТРЕБИТЕЛСКИ КРЕДИТ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Muller ExtraBold Italic" panose="00000900000000000000" pitchFamily="50" charset="-52"/>
              <a:ea typeface="+mn-ea"/>
              <a:cs typeface="Arial"/>
              <a:sym typeface="Arial"/>
            </a:endParaRPr>
          </a:p>
          <a:p>
            <a:pPr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ИЗЦЯЛО ДИГИТАЛНО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 </a:t>
            </a:r>
            <a:r>
              <a:rPr lang="ru-RU" sz="2800" dirty="0">
                <a:solidFill>
                  <a:srgbClr val="00B0F0"/>
                </a:solidFill>
                <a:latin typeface="Muller ExtraBold Italic" panose="00000900000000000000" pitchFamily="50" charset="-52"/>
                <a:ea typeface="+mn-ea"/>
              </a:rPr>
              <a:t>ЗА МИНУТИ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Muller ExtraBold Italic" panose="00000900000000000000" pitchFamily="50" charset="-52"/>
              <a:ea typeface="+mn-ea"/>
              <a:cs typeface="Arial"/>
              <a:sym typeface="Arial"/>
            </a:endParaRPr>
          </a:p>
          <a:p>
            <a:pPr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>
                <a:solidFill>
                  <a:srgbClr val="1A355A"/>
                </a:solidFill>
                <a:latin typeface="Muller ExtraBold Italic" panose="00000900000000000000" pitchFamily="50" charset="-52"/>
              </a:rPr>
              <a:t>До </a:t>
            </a:r>
            <a:r>
              <a:rPr lang="en-US" sz="2000" dirty="0">
                <a:solidFill>
                  <a:srgbClr val="1A355A"/>
                </a:solidFill>
                <a:latin typeface="Muller ExtraBold Italic" panose="00000900000000000000" pitchFamily="50" charset="-52"/>
              </a:rPr>
              <a:t>27 500</a:t>
            </a:r>
            <a:r>
              <a:rPr lang="bg-BG" sz="2000" dirty="0">
                <a:solidFill>
                  <a:srgbClr val="1A355A"/>
                </a:solidFill>
                <a:latin typeface="Muller ExtraBold Italic" panose="00000900000000000000" pitchFamily="50" charset="-52"/>
              </a:rPr>
              <a:t> евро</a:t>
            </a:r>
            <a:r>
              <a:rPr lang="ru-RU" sz="2000" dirty="0">
                <a:solidFill>
                  <a:srgbClr val="1A355A"/>
                </a:solidFill>
                <a:latin typeface="Muller ExtraBold Italic" panose="00000900000000000000" pitchFamily="50" charset="-52"/>
              </a:rPr>
              <a:t> </a:t>
            </a:r>
            <a:endParaRPr lang="ru-RU" sz="2000" dirty="0">
              <a:solidFill>
                <a:srgbClr val="FF0000"/>
              </a:solidFill>
              <a:latin typeface="Muller ExtraBold Italic" panose="00000900000000000000" pitchFamily="50" charset="-52"/>
            </a:endParaRPr>
          </a:p>
        </p:txBody>
      </p:sp>
      <p:pic>
        <p:nvPicPr>
          <p:cNvPr id="92172" name="EDITION.png" descr="EDITION.png">
            <a:extLst>
              <a:ext uri="{FF2B5EF4-FFF2-40B4-BE49-F238E27FC236}">
                <a16:creationId xmlns:a16="http://schemas.microsoft.com/office/drawing/2014/main" id="{1355B470-0A01-BD1A-CF04-A752796AC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6434" y="2079859"/>
            <a:ext cx="4835525" cy="464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92175" name="TextBox 16">
            <a:extLst>
              <a:ext uri="{FF2B5EF4-FFF2-40B4-BE49-F238E27FC236}">
                <a16:creationId xmlns:a16="http://schemas.microsoft.com/office/drawing/2014/main" id="{48525593-D13A-0FAE-B2FC-0CCB9864F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8064" y="6249605"/>
            <a:ext cx="6421438" cy="4064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bg-BG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</a:rPr>
              <a:t>Допълнителна информация можете да намерите на нашия уебсайт: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bg-BG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</a:rPr>
              <a:t>https://www.ubb.bg/individual-clients/credits/consumer-loan</a:t>
            </a:r>
            <a:endParaRPr kumimoji="0" lang="ru-RU" altLang="bg-BG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uller Light" panose="00000400000000000000" pitchFamily="50" charset="-52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728E5A-ACAF-33D9-F03C-453C58067E75}"/>
              </a:ext>
            </a:extLst>
          </p:cNvPr>
          <p:cNvSpPr txBox="1"/>
          <p:nvPr/>
        </p:nvSpPr>
        <p:spPr>
          <a:xfrm>
            <a:off x="2735389" y="6615987"/>
            <a:ext cx="8229599" cy="1692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0" tIns="0" rIns="0" bIns="0" spcCol="38100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*</a:t>
            </a: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</a:rPr>
              <a:t> времето може да бъде удължено при необходимост от предоставяне на допълнителна информация от ваша страна</a:t>
            </a:r>
            <a:endParaRPr kumimoji="0" lang="bg-BG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Arial"/>
              <a:sym typeface="Arial"/>
            </a:endParaRPr>
          </a:p>
        </p:txBody>
      </p:sp>
      <p:pic>
        <p:nvPicPr>
          <p:cNvPr id="92184" name="Picture 27">
            <a:extLst>
              <a:ext uri="{FF2B5EF4-FFF2-40B4-BE49-F238E27FC236}">
                <a16:creationId xmlns:a16="http://schemas.microsoft.com/office/drawing/2014/main" id="{8B2FCF74-E7C7-F73F-C2DF-AEEBFBB41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6350" y="4833547"/>
            <a:ext cx="1752241" cy="1752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Google Shape;170;p3">
            <a:extLst>
              <a:ext uri="{FF2B5EF4-FFF2-40B4-BE49-F238E27FC236}">
                <a16:creationId xmlns:a16="http://schemas.microsoft.com/office/drawing/2014/main" id="{514A28A3-9496-2C3C-48F8-7E93688A31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1197294"/>
            <a:ext cx="10061676" cy="52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971550" indent="-46355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498600" indent="-5080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2041525" indent="-568325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498725" indent="-568325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955925" indent="-5683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3413125" indent="-5683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870325" indent="-5683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4327525" indent="-5683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ru-RU" altLang="bg-BG" sz="14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  <a:sym typeface="Arial" panose="020B0604020202020204" pitchFamily="34" charset="0"/>
              </a:rPr>
              <a:t>Кандидатствайте за потребителски кредит до 27 500 евро изцяло дигитално чрез ОББ Мобайл и получете средствата по сметката си до минути след одобрение и подписване на необходимите документи</a:t>
            </a:r>
            <a:endParaRPr lang="bg-BG" altLang="bg-BG" sz="1400" dirty="0">
              <a:solidFill>
                <a:srgbClr val="002060"/>
              </a:solidFill>
              <a:latin typeface="Muller Light" panose="00000400000000000000" pitchFamily="50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5C01CA0-FA87-449D-6B57-6C163EF2E40F}"/>
              </a:ext>
            </a:extLst>
          </p:cNvPr>
          <p:cNvGraphicFramePr/>
          <p:nvPr/>
        </p:nvGraphicFramePr>
        <p:xfrm>
          <a:off x="2068350" y="1097113"/>
          <a:ext cx="8128000" cy="284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" name="TextBox 19">
            <a:extLst>
              <a:ext uri="{FF2B5EF4-FFF2-40B4-BE49-F238E27FC236}">
                <a16:creationId xmlns:a16="http://schemas.microsoft.com/office/drawing/2014/main" id="{38FB3DE7-E7B6-456B-1358-DD03CF3597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6794" y="2146301"/>
            <a:ext cx="16843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bg-BG" alt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Изтеглете приложението ОББ Мобайл и следвайте процеса</a:t>
            </a:r>
            <a:endParaRPr lang="bg-BG" altLang="bg-BG" sz="1000" dirty="0">
              <a:solidFill>
                <a:srgbClr val="002060"/>
              </a:solidFill>
              <a:latin typeface="Muller Light" panose="00000400000000000000" pitchFamily="50" charset="0"/>
              <a:cs typeface="Times New Roman" panose="02020603050405020304" pitchFamily="18" charset="0"/>
              <a:sym typeface="Times Roman"/>
            </a:endParaRPr>
          </a:p>
        </p:txBody>
      </p:sp>
      <p:sp>
        <p:nvSpPr>
          <p:cNvPr id="7" name="TextBox 19">
            <a:extLst>
              <a:ext uri="{FF2B5EF4-FFF2-40B4-BE49-F238E27FC236}">
                <a16:creationId xmlns:a16="http://schemas.microsoft.com/office/drawing/2014/main" id="{112235F4-14AA-3C5B-623C-E98D1C3CE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2505" y="2078562"/>
            <a:ext cx="1684337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Влезте в своето ОББ Мобайл, меню Заяви нови ОББ продукти-&gt; Нови кредити –&gt;</a:t>
            </a:r>
          </a:p>
          <a:p>
            <a:pPr algn="ctr" eaLnBrk="1" hangingPunct="1"/>
            <a:r>
              <a:rPr lang="ru-RU" alt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  <a:sym typeface="Times Roman"/>
              </a:rPr>
              <a:t>Потребителски кредит</a:t>
            </a:r>
            <a:endParaRPr lang="bg-BG" altLang="bg-BG" sz="1000" dirty="0">
              <a:solidFill>
                <a:srgbClr val="002060"/>
              </a:solidFill>
              <a:latin typeface="Muller Light" panose="00000400000000000000" pitchFamily="50" charset="0"/>
              <a:cs typeface="Times New Roman" panose="02020603050405020304" pitchFamily="18" charset="0"/>
              <a:sym typeface="Times Roman"/>
            </a:endParaRPr>
          </a:p>
        </p:txBody>
      </p:sp>
      <p:sp>
        <p:nvSpPr>
          <p:cNvPr id="9" name="TextBox 21">
            <a:extLst>
              <a:ext uri="{FF2B5EF4-FFF2-40B4-BE49-F238E27FC236}">
                <a16:creationId xmlns:a16="http://schemas.microsoft.com/office/drawing/2014/main" id="{4E5BBF30-E7E1-FA0D-7BEB-01CDABFD5B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7085" y="2010710"/>
            <a:ext cx="1395412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Изберете желаната сума и срок на кредита и попълнете необходимите данни</a:t>
            </a:r>
            <a:endParaRPr lang="ru-RU" altLang="bg-BG" sz="1000" dirty="0">
              <a:solidFill>
                <a:srgbClr val="002060"/>
              </a:solidFill>
              <a:latin typeface="Muller Light" panose="00000400000000000000" pitchFamily="50" charset="0"/>
              <a:cs typeface="Times New Roman" panose="02020603050405020304" pitchFamily="18" charset="0"/>
              <a:sym typeface="Times Roman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107275FB-CA50-9CF7-B3B0-FE454B00954A}"/>
              </a:ext>
            </a:extLst>
          </p:cNvPr>
          <p:cNvGraphicFramePr/>
          <p:nvPr/>
        </p:nvGraphicFramePr>
        <p:xfrm>
          <a:off x="3627606" y="2437789"/>
          <a:ext cx="8128000" cy="284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11" name="TextBox 26">
            <a:extLst>
              <a:ext uri="{FF2B5EF4-FFF2-40B4-BE49-F238E27FC236}">
                <a16:creationId xmlns:a16="http://schemas.microsoft.com/office/drawing/2014/main" id="{98011D30-0769-B302-D3E6-E1F328AFC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9161" y="3598693"/>
            <a:ext cx="135731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Получавате отговор за минути*</a:t>
            </a:r>
            <a:endParaRPr lang="ru-RU" altLang="bg-BG" sz="1000" dirty="0">
              <a:solidFill>
                <a:srgbClr val="002060"/>
              </a:solidFill>
              <a:latin typeface="Muller Light" panose="00000400000000000000" pitchFamily="50" charset="0"/>
              <a:cs typeface="Times New Roman" panose="02020603050405020304" pitchFamily="18" charset="0"/>
              <a:sym typeface="Times Roman"/>
            </a:endParaRPr>
          </a:p>
        </p:txBody>
      </p:sp>
      <p:sp>
        <p:nvSpPr>
          <p:cNvPr id="13" name="TextBox 28">
            <a:extLst>
              <a:ext uri="{FF2B5EF4-FFF2-40B4-BE49-F238E27FC236}">
                <a16:creationId xmlns:a16="http://schemas.microsoft.com/office/drawing/2014/main" id="{E6B517C0-B4C3-C8DB-8619-DFDED66B22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309" y="3543120"/>
            <a:ext cx="1317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Подпишете необходимите документи чрез Evrotrust App</a:t>
            </a:r>
            <a:endParaRPr lang="ru-RU" altLang="bg-BG" sz="1000" dirty="0">
              <a:solidFill>
                <a:srgbClr val="002060"/>
              </a:solidFill>
              <a:latin typeface="Muller Light" panose="00000400000000000000" pitchFamily="50" charset="0"/>
              <a:cs typeface="Times New Roman" panose="02020603050405020304" pitchFamily="18" charset="0"/>
              <a:sym typeface="Times Roman"/>
            </a:endParaRPr>
          </a:p>
        </p:txBody>
      </p:sp>
      <p:sp>
        <p:nvSpPr>
          <p:cNvPr id="14" name="TextBox 31">
            <a:extLst>
              <a:ext uri="{FF2B5EF4-FFF2-40B4-BE49-F238E27FC236}">
                <a16:creationId xmlns:a16="http://schemas.microsoft.com/office/drawing/2014/main" id="{139C8954-E6CD-6F49-0501-078344138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81057" y="3600165"/>
            <a:ext cx="14716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bg-BG" sz="10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Одобрената сума на кредита се превежда по вашата сметка</a:t>
            </a:r>
            <a:endParaRPr lang="ru-RU" altLang="bg-BG" sz="1000" dirty="0">
              <a:solidFill>
                <a:srgbClr val="002060"/>
              </a:solidFill>
              <a:latin typeface="Muller Light" panose="00000400000000000000" pitchFamily="50" charset="0"/>
              <a:cs typeface="Times New Roman" panose="02020603050405020304" pitchFamily="18" charset="0"/>
              <a:sym typeface="Times Roman"/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Google Shape;220;p5">
            <a:extLst>
              <a:ext uri="{FF2B5EF4-FFF2-40B4-BE49-F238E27FC236}">
                <a16:creationId xmlns:a16="http://schemas.microsoft.com/office/drawing/2014/main" id="{E5174210-71D4-9F33-1474-3A4C128B2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38" y="477838"/>
            <a:ext cx="319087" cy="9223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bg-BG" altLang="bg-BG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3187" name="TextBox 8">
            <a:extLst>
              <a:ext uri="{FF2B5EF4-FFF2-40B4-BE49-F238E27FC236}">
                <a16:creationId xmlns:a16="http://schemas.microsoft.com/office/drawing/2014/main" id="{3B4F3FC0-473C-FD14-C46A-CD8410329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3948416"/>
            <a:ext cx="6519333" cy="25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45720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0"/>
                <a:cs typeface="Helvetica" panose="020B0604020202020204" pitchFamily="34" charset="0"/>
                <a:sym typeface="Calibri" panose="020F0502020204030204" pitchFamily="34" charset="0"/>
              </a:rPr>
              <a:t>Представителен пример за потребителски кредит с </a:t>
            </a:r>
            <a:r>
              <a:rPr lang="bg-BG" altLang="bg-BG" sz="1100" dirty="0">
                <a:solidFill>
                  <a:srgbClr val="002060"/>
                </a:solidFill>
                <a:latin typeface="Muller Light" panose="00000400000000000000" pitchFamily="50" charset="0"/>
                <a:cs typeface="Helvetica" panose="020B0604020202020204" pitchFamily="34" charset="0"/>
              </a:rPr>
              <a:t>разплащателен план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0"/>
                <a:cs typeface="Helvetica" panose="020B0604020202020204" pitchFamily="34" charset="0"/>
                <a:sym typeface="Calibri" panose="020F0502020204030204" pitchFamily="34" charset="0"/>
              </a:rPr>
              <a:t>:</a:t>
            </a:r>
            <a:endParaRPr kumimoji="0" lang="bg-BG" altLang="bg-BG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uller Light" panose="00000400000000000000" pitchFamily="50" charset="0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pic>
        <p:nvPicPr>
          <p:cNvPr id="93211" name="Image" descr="Image">
            <a:extLst>
              <a:ext uri="{FF2B5EF4-FFF2-40B4-BE49-F238E27FC236}">
                <a16:creationId xmlns:a16="http://schemas.microsoft.com/office/drawing/2014/main" id="{A04C860C-0CA2-27A8-15DB-F2B091864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621" y="6800"/>
            <a:ext cx="1169674" cy="117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3" name="Google Shape;167;p3">
            <a:extLst>
              <a:ext uri="{FF2B5EF4-FFF2-40B4-BE49-F238E27FC236}">
                <a16:creationId xmlns:a16="http://schemas.microsoft.com/office/drawing/2014/main" id="{4CA5B34B-7EC3-CFA6-E8F3-32D53FAC8B9A}"/>
              </a:ext>
            </a:extLst>
          </p:cNvPr>
          <p:cNvSpPr txBox="1"/>
          <p:nvPr/>
        </p:nvSpPr>
        <p:spPr>
          <a:xfrm>
            <a:off x="392113" y="184150"/>
            <a:ext cx="10167732" cy="692455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uller ExtraBold Italic" panose="00000900000000000000" pitchFamily="50" charset="-52"/>
                <a:ea typeface="+mn-ea"/>
                <a:cs typeface="Arial"/>
                <a:sym typeface="Arial"/>
              </a:rPr>
              <a:t>ПОТРЕБИТЕЛСКИ КРЕДИТ</a:t>
            </a:r>
            <a:endParaRPr kumimoji="0" lang="bg-BG" sz="2800" b="0" i="0" u="none" strike="sng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highlight>
                <a:srgbClr val="FFFF00"/>
              </a:highlight>
              <a:uLnTx/>
              <a:uFillTx/>
              <a:latin typeface="Muller ExtraBold Italic" panose="00000900000000000000" pitchFamily="50" charset="-52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100" dirty="0">
                <a:solidFill>
                  <a:srgbClr val="002060"/>
                </a:solidFill>
                <a:latin typeface="Muller Light" pitchFamily="2" charset="77"/>
                <a:ea typeface="+mn-ea"/>
                <a:cs typeface="Times New Roman" panose="02020603050405020304" pitchFamily="18" charset="0"/>
              </a:rPr>
              <a:t>СПЕЦИАЛНИ УСЛОВИЯ с</a:t>
            </a:r>
            <a:r>
              <a:rPr lang="en-US" sz="1100" dirty="0">
                <a:solidFill>
                  <a:srgbClr val="002060"/>
                </a:solidFill>
                <a:latin typeface="Muller Light" pitchFamily="2" charset="77"/>
                <a:ea typeface="+mn-ea"/>
                <a:cs typeface="Times New Roman" panose="02020603050405020304" pitchFamily="18" charset="0"/>
              </a:rPr>
              <a:t> </a:t>
            </a:r>
            <a:r>
              <a:rPr lang="bg-BG" sz="1100" dirty="0">
                <a:solidFill>
                  <a:srgbClr val="002060"/>
                </a:solidFill>
                <a:latin typeface="Muller Light" pitchFamily="2" charset="77"/>
                <a:ea typeface="+mn-ea"/>
                <a:cs typeface="Times New Roman" panose="02020603050405020304" pitchFamily="18" charset="0"/>
              </a:rPr>
              <a:t>индикативен променлив лихвен процент 4.40%</a:t>
            </a:r>
            <a:r>
              <a:rPr lang="en-US" sz="1100" dirty="0">
                <a:solidFill>
                  <a:srgbClr val="002060"/>
                </a:solidFill>
                <a:latin typeface="Muller Light" pitchFamily="2" charset="77"/>
                <a:ea typeface="+mn-ea"/>
                <a:cs typeface="Times New Roman" panose="02020603050405020304" pitchFamily="18" charset="0"/>
              </a:rPr>
              <a:t>*</a:t>
            </a:r>
            <a:endParaRPr lang="bg-BG" sz="1100" dirty="0">
              <a:solidFill>
                <a:srgbClr val="002060"/>
              </a:solidFill>
              <a:latin typeface="Muller Light" pitchFamily="2" charset="77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3213" name="Picture 4">
            <a:extLst>
              <a:ext uri="{FF2B5EF4-FFF2-40B4-BE49-F238E27FC236}">
                <a16:creationId xmlns:a16="http://schemas.microsoft.com/office/drawing/2014/main" id="{CE589110-BA07-5EF8-3474-F83C9C044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7" r="5527"/>
          <a:stretch>
            <a:fillRect/>
          </a:stretch>
        </p:blipFill>
        <p:spPr bwMode="auto">
          <a:xfrm>
            <a:off x="554038" y="1177925"/>
            <a:ext cx="3375025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9" name="TextBox 3">
            <a:extLst>
              <a:ext uri="{FF2B5EF4-FFF2-40B4-BE49-F238E27FC236}">
                <a16:creationId xmlns:a16="http://schemas.microsoft.com/office/drawing/2014/main" id="{3E2CB48F-DE2D-DB56-410F-6E2BD4A37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1917" y="1040274"/>
            <a:ext cx="7793020" cy="292804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342900" indent="-3429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lvl="0" algn="just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"/>
              <a:defRPr/>
            </a:pP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за кредити </a:t>
            </a:r>
            <a:r>
              <a:rPr lang="ru-RU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заявени в клон на банката , </a:t>
            </a: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с одобрен размер от 15 000 евро до 65 000 </a:t>
            </a:r>
            <a:r>
              <a:rPr lang="ru-RU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евро</a:t>
            </a: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, които не са </a:t>
            </a:r>
            <a:endParaRPr kumimoji="0" lang="en-US" altLang="bg-BG" sz="11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uller Light" pitchFamily="2" charset="77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 marL="0" lvl="0" indent="0" algn="just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          </a:t>
            </a: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предназначени целево за рефинансиране на кредити в ОББ</a:t>
            </a:r>
            <a:r>
              <a:rPr lang="ru-RU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.</a:t>
            </a:r>
          </a:p>
          <a:p>
            <a:pPr lvl="0" algn="just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"/>
              <a:defRPr/>
            </a:pPr>
            <a:r>
              <a:rPr lang="ru-RU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при превод на възнаграждение от труд по сметка в ОББ и ползване на разплащателен </a:t>
            </a:r>
            <a:r>
              <a:rPr lang="bg-BG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план по избор на клиента</a:t>
            </a:r>
            <a:r>
              <a:rPr lang="ru-RU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, включващ разплащателна сметка, по която ще се обслужва кредита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"/>
              <a:tabLst/>
              <a:defRPr/>
            </a:pP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срок до 120 месеца**;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"/>
              <a:tabLst/>
              <a:defRPr/>
            </a:pP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ценовите условия са валидни за заявления за кредит, подадени </a:t>
            </a:r>
            <a:r>
              <a:rPr kumimoji="0" lang="ru-RU" altLang="bg-BG" sz="1100" b="0" i="0" u="non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до 3</a:t>
            </a:r>
            <a:r>
              <a:rPr kumimoji="0" lang="en-US" altLang="bg-BG" sz="1100" b="0" i="0" u="non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0</a:t>
            </a:r>
            <a:r>
              <a:rPr kumimoji="0" lang="bg-BG" altLang="bg-BG" sz="1100" b="0" i="0" u="non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.0</a:t>
            </a:r>
            <a:r>
              <a:rPr lang="en-US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9.</a:t>
            </a:r>
            <a:r>
              <a:rPr kumimoji="0" lang="ru-RU" altLang="bg-BG" sz="1100" b="0" i="0" u="non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2026</a:t>
            </a:r>
            <a:r>
              <a:rPr kumimoji="0" lang="en-US" altLang="bg-BG" sz="1100" b="0" i="0" u="non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ru-RU" altLang="bg-BG" sz="1100" b="0" i="0" u="non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г.;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bg-BG" sz="11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ller light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 lvl="0" algn="just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defRPr/>
            </a:pP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Променливият лихвен процент е изчислен като сбор от фиксирана надбавка и Референтен лихвен процент (РЛП) на ОББ за потребителски кредити в евро в размер на 0.59%. Актуалният размер на РЛП на ОББ и методиката за изчисляване и изменение на РЛП може да намерите </a:t>
            </a:r>
            <a:r>
              <a:rPr lang="bg-BG" altLang="bg-BG" sz="1100" dirty="0">
                <a:solidFill>
                  <a:srgbClr val="002060"/>
                </a:solidFill>
                <a:latin typeface="Muller Light" pitchFamily="2" charset="77"/>
                <a:cs typeface="Times New Roman" panose="02020603050405020304" pitchFamily="18" charset="0"/>
              </a:rPr>
              <a:t>на сайта на банката </a:t>
            </a:r>
            <a:r>
              <a:rPr lang="en-US" altLang="bg-BG" sz="1000" dirty="0">
                <a:solidFill>
                  <a:srgbClr val="002060"/>
                </a:solidFill>
                <a:latin typeface="Muller Light" panose="00000400000000000000" pitchFamily="50" charset="-52"/>
                <a:cs typeface="Times New Roman" panose="02020603050405020304" pitchFamily="18" charset="0"/>
                <a:hlinkClick r:id="rId4"/>
              </a:rPr>
              <a:t>www.ubb.bg</a:t>
            </a:r>
            <a:r>
              <a:rPr kumimoji="0" lang="ru-RU" altLang="bg-BG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-52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Важно е да знаете, че стойността на РЛП е възможно да се промени във времето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</a:p>
          <a:p>
            <a:pPr lvl="0" algn="just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defRPr/>
            </a:pP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ller light"/>
                <a:cs typeface="Times New Roman" panose="02020603050405020304" pitchFamily="18" charset="0"/>
                <a:sym typeface="Calibri" panose="020F0502020204030204" pitchFamily="34" charset="0"/>
              </a:rPr>
              <a:t>**</a:t>
            </a: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10 години за кредити с размер до 40 000 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EUR</a:t>
            </a: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 / 7 години за кредити с размер над 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4</a:t>
            </a: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0 000 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itchFamily="2" charset="77"/>
                <a:cs typeface="Times New Roman" panose="02020603050405020304" pitchFamily="18" charset="0"/>
                <a:sym typeface="Calibri" panose="020F0502020204030204" pitchFamily="34" charset="0"/>
              </a:rPr>
              <a:t>EUR</a:t>
            </a:r>
            <a:endParaRPr lang="bg-BG" altLang="bg-BG" sz="1100" dirty="0">
              <a:latin typeface="Miller light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bg-BG" altLang="bg-BG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ller light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ller light"/>
                <a:cs typeface="Times New Roman" panose="02020603050405020304" pitchFamily="18" charset="0"/>
                <a:sym typeface="Calibri" panose="020F0502020204030204" pitchFamily="34" charset="0"/>
              </a:rPr>
              <a:t> </a:t>
            </a:r>
            <a:endParaRPr kumimoji="0" lang="bg-BG" altLang="bg-BG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ller light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112AFD0-6083-D639-4811-FABAB6BD0F78}"/>
              </a:ext>
            </a:extLst>
          </p:cNvPr>
          <p:cNvGraphicFramePr>
            <a:graphicFrameLocks noGrp="1"/>
          </p:cNvGraphicFramePr>
          <p:nvPr/>
        </p:nvGraphicFramePr>
        <p:xfrm>
          <a:off x="581891" y="4255141"/>
          <a:ext cx="11122837" cy="816755"/>
        </p:xfrm>
        <a:graphic>
          <a:graphicData uri="http://schemas.openxmlformats.org/drawingml/2006/table">
            <a:tbl>
              <a:tblPr/>
              <a:tblGrid>
                <a:gridCol w="1170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16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75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50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159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61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6611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61253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Валута</a:t>
                      </a:r>
                    </a:p>
                  </a:txBody>
                  <a:tcPr marL="7619" marR="7619" marT="7613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ГПР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Размер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Срок в месеци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Лихвен процент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Размер на погасителна вноска 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Обща дължима сума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502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Евро</a:t>
                      </a:r>
                    </a:p>
                  </a:txBody>
                  <a:tcPr marL="7619" marR="7619" marT="7613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5.52%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25 500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120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4.40%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EUR 26</a:t>
                      </a:r>
                      <a:r>
                        <a:rPr kumimoji="0" lang="bg-BG" altLang="bg-BG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 </a:t>
                      </a:r>
                      <a:r>
                        <a:rPr kumimoji="0" lang="en-US" altLang="bg-BG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3</a:t>
                      </a: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263.05</a:t>
                      </a: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/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BGN </a:t>
                      </a: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514.48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5pPr>
                      <a:lvl6pPr marL="4572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6pPr>
                      <a:lvl7pPr marL="9144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7pPr>
                      <a:lvl8pPr marL="1371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8pPr>
                      <a:lvl9pPr marL="18288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 pitchFamily="34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EUR 3</a:t>
                      </a: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3 042.05 </a:t>
                      </a: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/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BGN 6</a:t>
                      </a:r>
                      <a:r>
                        <a:rPr kumimoji="0" lang="bg-BG" altLang="bg-BG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Muller Light" panose="00000400000000000000" pitchFamily="50" charset="-52"/>
                          <a:ea typeface="Helvetica" panose="020B0604020202020204" pitchFamily="34" charset="0"/>
                          <a:cs typeface="Times New Roman" panose="02020603050405020304" pitchFamily="18" charset="0"/>
                          <a:sym typeface="Calibri" panose="020F0502020204030204" pitchFamily="34" charset="0"/>
                        </a:rPr>
                        <a:t>4 624.63</a:t>
                      </a:r>
                    </a:p>
                  </a:txBody>
                  <a:tcPr marL="7619" marR="7619" marT="7613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Box 10">
            <a:extLst>
              <a:ext uri="{FF2B5EF4-FFF2-40B4-BE49-F238E27FC236}">
                <a16:creationId xmlns:a16="http://schemas.microsoft.com/office/drawing/2014/main" id="{7DAD69EC-0222-D482-6045-406B4DF98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486" y="5119383"/>
            <a:ext cx="11087242" cy="1091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–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spcBef>
                <a:spcPts val="600"/>
              </a:spcBef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panose="020B0604020202020204" pitchFamily="34" charset="0"/>
              <a:buChar char="»"/>
              <a:defRPr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lvl="0" algn="just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None/>
              <a:defRPr/>
            </a:pP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0"/>
                <a:cs typeface="Times New Roman" panose="02020603050405020304" pitchFamily="18" charset="0"/>
                <a:sym typeface="Calibri" panose="020F0502020204030204" pitchFamily="34" charset="0"/>
              </a:rPr>
              <a:t>Калкулирана е най-високата месечна такса за обслужване на разплащателен пакет 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0"/>
                <a:cs typeface="Times New Roman" panose="02020603050405020304" pitchFamily="18" charset="0"/>
                <a:sym typeface="Calibri" panose="020F0502020204030204" pitchFamily="34" charset="0"/>
              </a:rPr>
              <a:t>план, съгласно Тарифата за такси и комисиони за физически лица на Банката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0"/>
                <a:cs typeface="Times New Roman" panose="02020603050405020304" pitchFamily="18" charset="0"/>
                <a:sym typeface="Calibri" panose="020F0502020204030204" pitchFamily="34" charset="0"/>
              </a:rPr>
              <a:t>,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0"/>
                <a:cs typeface="Times New Roman" panose="02020603050405020304" pitchFamily="18" charset="0"/>
                <a:sym typeface="Calibri" panose="020F0502020204030204" pitchFamily="34" charset="0"/>
              </a:rPr>
              <a:t>в размер на </a:t>
            </a:r>
            <a:r>
              <a:rPr lang="en-US" altLang="bg-BG" sz="11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EUR </a:t>
            </a:r>
            <a:r>
              <a:rPr lang="bg-BG" altLang="bg-BG" sz="11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12.30</a:t>
            </a:r>
            <a:r>
              <a:rPr lang="en-US" altLang="bg-BG" sz="11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 / </a:t>
            </a:r>
            <a:r>
              <a:rPr kumimoji="0" lang="en-US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0"/>
                <a:cs typeface="Times New Roman" panose="02020603050405020304" pitchFamily="18" charset="0"/>
                <a:sym typeface="Calibri" panose="020F0502020204030204" pitchFamily="34" charset="0"/>
              </a:rPr>
              <a:t>BGN </a:t>
            </a:r>
            <a:r>
              <a:rPr lang="ru-RU" altLang="bg-BG" sz="11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24.06</a:t>
            </a:r>
            <a:r>
              <a:rPr lang="bg-BG" altLang="bg-BG" sz="1100" dirty="0">
                <a:solidFill>
                  <a:srgbClr val="002060"/>
                </a:solidFill>
                <a:latin typeface="Muller Light" panose="00000400000000000000" pitchFamily="50" charset="0"/>
                <a:cs typeface="Times New Roman" panose="02020603050405020304" pitchFamily="18" charset="0"/>
              </a:rPr>
              <a:t>. </a:t>
            </a: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0"/>
                <a:cs typeface="Times New Roman" panose="02020603050405020304" pitchFamily="18" charset="0"/>
                <a:sym typeface="Calibri" panose="020F0502020204030204" pitchFamily="34" charset="0"/>
              </a:rPr>
              <a:t>Д</a:t>
            </a:r>
            <a:r>
              <a:rPr kumimoji="0" lang="ru-RU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0"/>
                <a:cs typeface="Times New Roman" panose="02020603050405020304" pitchFamily="18" charset="0"/>
                <a:sym typeface="Calibri" panose="020F0502020204030204" pitchFamily="34" charset="0"/>
              </a:rPr>
              <a:t>опуснато е, че кредитът е усвоен незабавно и изцяло, лихвата и посочените разходи са неизменни спрямо техния първоначален размер и ще се прилагат до изтичане на посочения срок.  </a:t>
            </a:r>
          </a:p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uller Light" panose="00000400000000000000" pitchFamily="50" charset="0"/>
                <a:cs typeface="Times New Roman" panose="02020603050405020304" pitchFamily="18" charset="0"/>
                <a:sym typeface="Calibri" panose="020F0502020204030204" pitchFamily="34" charset="0"/>
              </a:rPr>
              <a:t>Допълнителни възможности:                                                                                                                                                                                                                                                                ОББ, в качеството си на застрахователен агент на ДЗИ,  предлага възможност за доброволно сключване на застраховка „Живот“ към кредита.                                                                  </a:t>
            </a:r>
            <a:endParaRPr kumimoji="0" lang="bg-BG" altLang="bg-BG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13_Office Theme">
  <a:themeElements>
    <a:clrScheme name="13_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0000FF"/>
      </a:hlink>
      <a:folHlink>
        <a:srgbClr val="FF00FF"/>
      </a:folHlink>
    </a:clrScheme>
    <a:fontScheme name="13_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13_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4_Office Theme">
  <a:themeElements>
    <a:clrScheme name="13_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0000FF"/>
      </a:hlink>
      <a:folHlink>
        <a:srgbClr val="FF00FF"/>
      </a:folHlink>
    </a:clrScheme>
    <a:fontScheme name="13_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13_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15_Office Theme">
  <a:themeElements>
    <a:clrScheme name="13_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0000FF"/>
      </a:hlink>
      <a:folHlink>
        <a:srgbClr val="FF00FF"/>
      </a:folHlink>
    </a:clrScheme>
    <a:fontScheme name="13_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13_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24a07641-3641-44a3-abac-cdf22d81668a" xsi:nil="true"/>
    <lcf76f155ced4ddcb4097134ff3c332f xmlns="591b8181-9979-4bf2-9520-0b0c2eb2d6f9">
      <Terms xmlns="http://schemas.microsoft.com/office/infopath/2007/PartnerControls"/>
    </lcf76f155ced4ddcb4097134ff3c332f>
    <CountryDirectorate xmlns="591b8181-9979-4bf2-9520-0b0c2eb2d6f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67F82EF22A44140A63CBF8C9A3FC102" ma:contentTypeVersion="15" ma:contentTypeDescription="Създаване на нов документ" ma:contentTypeScope="" ma:versionID="4d1bdceac7dd6cf3e8f5b9cb563a1480">
  <xsd:schema xmlns:xsd="http://www.w3.org/2001/XMLSchema" xmlns:xs="http://www.w3.org/2001/XMLSchema" xmlns:p="http://schemas.microsoft.com/office/2006/metadata/properties" xmlns:ns1="http://schemas.microsoft.com/sharepoint/v3" xmlns:ns2="591b8181-9979-4bf2-9520-0b0c2eb2d6f9" xmlns:ns3="24a07641-3641-44a3-abac-cdf22d81668a" targetNamespace="http://schemas.microsoft.com/office/2006/metadata/properties" ma:root="true" ma:fieldsID="8ab438bf1bd1a24bca02186c74ed593a" ns1:_="" ns2:_="" ns3:_="">
    <xsd:import namespace="http://schemas.microsoft.com/sharepoint/v3"/>
    <xsd:import namespace="591b8181-9979-4bf2-9520-0b0c2eb2d6f9"/>
    <xsd:import namespace="24a07641-3641-44a3-abac-cdf22d81668a"/>
    <xsd:element name="properties">
      <xsd:complexType>
        <xsd:sequence>
          <xsd:element name="documentManagement">
            <xsd:complexType>
              <xsd:all>
                <xsd:element ref="ns2:CountryDirectorat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Свойства на единните правила за съвместимост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Действие в ПИ на единните правила за съвместимост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1b8181-9979-4bf2-9520-0b0c2eb2d6f9" elementFormDefault="qualified">
    <xsd:import namespace="http://schemas.microsoft.com/office/2006/documentManagement/types"/>
    <xsd:import namespace="http://schemas.microsoft.com/office/infopath/2007/PartnerControls"/>
    <xsd:element name="CountryDirectorate" ma:index="8" nillable="true" ma:displayName="Country Directorate" ma:format="Dropdown" ma:indexed="true" ma:internalName="CountryDirectorate">
      <xsd:simpleType>
        <xsd:restriction base="dms:Text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Етикети за изображения" ma:readOnly="false" ma:fieldId="{5cf76f15-5ced-4ddc-b409-7134ff3c332f}" ma:taxonomyMulti="true" ma:sspId="5dd2a442-b5ac-41d7-a9d3-5c9eaa3193f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a07641-3641-44a3-abac-cdf22d81668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cf54f56a-f45c-4c86-b7c6-dca170b71595}" ma:internalName="TaxCatchAll" ma:showField="CatchAllData" ma:web="24a07641-3641-44a3-abac-cdf22d8166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ъдържание"/>
        <xsd:element ref="dc:title" minOccurs="0" maxOccurs="1" ma:index="4" ma:displayName="Заглав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FF92D5D-E420-4E95-9881-17D80DECEBF8}">
  <ds:schemaRefs>
    <ds:schemaRef ds:uri="http://www.w3.org/XML/1998/namespace"/>
    <ds:schemaRef ds:uri="http://schemas.microsoft.com/office/infopath/2007/PartnerControls"/>
    <ds:schemaRef ds:uri="http://purl.org/dc/dcmitype/"/>
    <ds:schemaRef ds:uri="http://schemas.microsoft.com/sharepoint/v3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  <ds:schemaRef ds:uri="24a07641-3641-44a3-abac-cdf22d81668a"/>
    <ds:schemaRef ds:uri="591b8181-9979-4bf2-9520-0b0c2eb2d6f9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6743F31-C4C8-4B96-838D-A8D8BBEDD3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91b8181-9979-4bf2-9520-0b0c2eb2d6f9"/>
    <ds:schemaRef ds:uri="24a07641-3641-44a3-abac-cdf22d8166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79B645F-CF39-404D-A029-E4F09B79C6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2848</TotalTime>
  <Words>4273</Words>
  <Application>Microsoft Office PowerPoint</Application>
  <PresentationFormat>Widescreen</PresentationFormat>
  <Paragraphs>412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31" baseType="lpstr">
      <vt:lpstr>Aptos</vt:lpstr>
      <vt:lpstr>Arial</vt:lpstr>
      <vt:lpstr>Calibri</vt:lpstr>
      <vt:lpstr>Helvetica</vt:lpstr>
      <vt:lpstr>Miller light</vt:lpstr>
      <vt:lpstr>Muller ExtraBold</vt:lpstr>
      <vt:lpstr>Muller ExtraBold Italic</vt:lpstr>
      <vt:lpstr>Muller Light</vt:lpstr>
      <vt:lpstr>Muller Light Italic</vt:lpstr>
      <vt:lpstr>Roboto</vt:lpstr>
      <vt:lpstr>Times New Roman</vt:lpstr>
      <vt:lpstr>Verdana Pro</vt:lpstr>
      <vt:lpstr>Wingdings</vt:lpstr>
      <vt:lpstr>13_Office Theme</vt:lpstr>
      <vt:lpstr>14_Office Theme</vt:lpstr>
      <vt:lpstr>15_Office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Milusheva</dc:creator>
  <cp:lastModifiedBy>Marinela Trichkova</cp:lastModifiedBy>
  <cp:revision>190</cp:revision>
  <dcterms:created xsi:type="dcterms:W3CDTF">2024-07-22T11:50:57Z</dcterms:created>
  <dcterms:modified xsi:type="dcterms:W3CDTF">2026-08-21T06:02:10Z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LPManualFileClassification">
    <vt:lpwstr>{A81FF6A4-04C2-413E-A0D0-4EC8C5F72A3E}</vt:lpwstr>
  </property>
  <property fmtid="{D5CDD505-2E9C-101B-9397-08002B2CF9AE}" pid="3" name="DLPManualFileClassificationLastModifiedBy">
    <vt:lpwstr>UBB\JF27462</vt:lpwstr>
  </property>
  <property fmtid="{D5CDD505-2E9C-101B-9397-08002B2CF9AE}" pid="4" name="DLPManualFileClassificationLastModificationDate">
    <vt:lpwstr>1721655807</vt:lpwstr>
  </property>
  <property fmtid="{D5CDD505-2E9C-101B-9397-08002B2CF9AE}" pid="5" name="DLPManualFileClassificationVersion">
    <vt:lpwstr>11.9.0.82</vt:lpwstr>
  </property>
  <property fmtid="{D5CDD505-2E9C-101B-9397-08002B2CF9AE}" pid="6" name="ContentTypeId">
    <vt:lpwstr>0x010100067F82EF22A44140A63CBF8C9A3FC102</vt:lpwstr>
  </property>
  <property fmtid="{D5CDD505-2E9C-101B-9397-08002B2CF9AE}" pid="7" name="MediaServiceImageTags">
    <vt:lpwstr/>
  </property>
  <property fmtid="{D5CDD505-2E9C-101B-9397-08002B2CF9AE}" pid="8" name="MSIP_Label_a5a63cc4-2ec6-44d2-91a5-2f2bdabdec44_Enabled">
    <vt:lpwstr>true</vt:lpwstr>
  </property>
  <property fmtid="{D5CDD505-2E9C-101B-9397-08002B2CF9AE}" pid="9" name="MSIP_Label_a5a63cc4-2ec6-44d2-91a5-2f2bdabdec44_SetDate">
    <vt:lpwstr>2026-03-02T12:13:08Z</vt:lpwstr>
  </property>
  <property fmtid="{D5CDD505-2E9C-101B-9397-08002B2CF9AE}" pid="10" name="MSIP_Label_a5a63cc4-2ec6-44d2-91a5-2f2bdabdec44_Method">
    <vt:lpwstr>Privileged</vt:lpwstr>
  </property>
  <property fmtid="{D5CDD505-2E9C-101B-9397-08002B2CF9AE}" pid="11" name="MSIP_Label_a5a63cc4-2ec6-44d2-91a5-2f2bdabdec44_Name">
    <vt:lpwstr>a5a63cc4-2ec6-44d2-91a5-2f2bdabdec44</vt:lpwstr>
  </property>
  <property fmtid="{D5CDD505-2E9C-101B-9397-08002B2CF9AE}" pid="12" name="MSIP_Label_a5a63cc4-2ec6-44d2-91a5-2f2bdabdec44_SiteId">
    <vt:lpwstr>64af2aee-7d6c-49ac-a409-192d3fee73b8</vt:lpwstr>
  </property>
  <property fmtid="{D5CDD505-2E9C-101B-9397-08002B2CF9AE}" pid="13" name="MSIP_Label_a5a63cc4-2ec6-44d2-91a5-2f2bdabdec44_ActionId">
    <vt:lpwstr>dddf193f-2d1a-4d3e-8996-faebb894eacf</vt:lpwstr>
  </property>
  <property fmtid="{D5CDD505-2E9C-101B-9397-08002B2CF9AE}" pid="14" name="MSIP_Label_a5a63cc4-2ec6-44d2-91a5-2f2bdabdec44_ContentBits">
    <vt:lpwstr>1</vt:lpwstr>
  </property>
  <property fmtid="{D5CDD505-2E9C-101B-9397-08002B2CF9AE}" pid="15" name="MSIP_Label_a5a63cc4-2ec6-44d2-91a5-2f2bdabdec44_Tag">
    <vt:lpwstr>10, 0, 1, 1</vt:lpwstr>
  </property>
  <property fmtid="{D5CDD505-2E9C-101B-9397-08002B2CF9AE}" pid="16" name="ClassificationContentMarkingHeaderLocations">
    <vt:lpwstr>13_Office Theme:3\14_Office Theme:3\15_Office Theme:3</vt:lpwstr>
  </property>
  <property fmtid="{D5CDD505-2E9C-101B-9397-08002B2CF9AE}" pid="17" name="ClassificationContentMarkingHeaderText">
    <vt:lpwstr>Public</vt:lpwstr>
  </property>
</Properties>
</file>